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2"/>
  </p:notesMasterIdLst>
  <p:handoutMasterIdLst>
    <p:handoutMasterId r:id="rId53"/>
  </p:handoutMasterIdLst>
  <p:sldIdLst>
    <p:sldId id="256" r:id="rId2"/>
    <p:sldId id="257" r:id="rId3"/>
    <p:sldId id="258" r:id="rId4"/>
    <p:sldId id="259" r:id="rId5"/>
    <p:sldId id="309" r:id="rId6"/>
    <p:sldId id="260" r:id="rId7"/>
    <p:sldId id="261" r:id="rId8"/>
    <p:sldId id="279" r:id="rId9"/>
    <p:sldId id="280" r:id="rId10"/>
    <p:sldId id="303" r:id="rId11"/>
    <p:sldId id="263" r:id="rId12"/>
    <p:sldId id="264" r:id="rId13"/>
    <p:sldId id="308" r:id="rId14"/>
    <p:sldId id="298" r:id="rId15"/>
    <p:sldId id="275" r:id="rId16"/>
    <p:sldId id="276" r:id="rId17"/>
    <p:sldId id="296" r:id="rId18"/>
    <p:sldId id="297" r:id="rId19"/>
    <p:sldId id="305" r:id="rId20"/>
    <p:sldId id="277" r:id="rId21"/>
    <p:sldId id="278" r:id="rId22"/>
    <p:sldId id="306" r:id="rId23"/>
    <p:sldId id="307" r:id="rId24"/>
    <p:sldId id="304" r:id="rId25"/>
    <p:sldId id="265" r:id="rId26"/>
    <p:sldId id="281" r:id="rId27"/>
    <p:sldId id="302" r:id="rId28"/>
    <p:sldId id="266" r:id="rId29"/>
    <p:sldId id="300" r:id="rId30"/>
    <p:sldId id="299" r:id="rId31"/>
    <p:sldId id="269" r:id="rId32"/>
    <p:sldId id="272" r:id="rId33"/>
    <p:sldId id="282" r:id="rId34"/>
    <p:sldId id="270" r:id="rId35"/>
    <p:sldId id="271" r:id="rId36"/>
    <p:sldId id="283" r:id="rId37"/>
    <p:sldId id="284" r:id="rId38"/>
    <p:sldId id="285" r:id="rId39"/>
    <p:sldId id="273" r:id="rId40"/>
    <p:sldId id="286" r:id="rId41"/>
    <p:sldId id="287" r:id="rId42"/>
    <p:sldId id="288" r:id="rId43"/>
    <p:sldId id="289" r:id="rId44"/>
    <p:sldId id="290" r:id="rId45"/>
    <p:sldId id="291" r:id="rId46"/>
    <p:sldId id="292" r:id="rId47"/>
    <p:sldId id="301" r:id="rId48"/>
    <p:sldId id="294" r:id="rId49"/>
    <p:sldId id="293" r:id="rId50"/>
    <p:sldId id="295" r:id="rId5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780"/>
    <p:restoredTop sz="94611"/>
  </p:normalViewPr>
  <p:slideViewPr>
    <p:cSldViewPr>
      <p:cViewPr varScale="1">
        <p:scale>
          <a:sx n="69" d="100"/>
          <a:sy n="69" d="100"/>
        </p:scale>
        <p:origin x="1692" y="4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E0099D12-D263-44AA-9947-0813DFAF9CD9}" type="datetimeFigureOut">
              <a:rPr lang="en-US" smtClean="0"/>
              <a:t>9/24/2018</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1D299D51-3CF6-47AD-81A4-450EB50D361C}" type="slidenum">
              <a:rPr lang="en-US" smtClean="0"/>
              <a:t>‹#›</a:t>
            </a:fld>
            <a:endParaRPr lang="en-US" dirty="0"/>
          </a:p>
        </p:txBody>
      </p:sp>
    </p:spTree>
    <p:extLst>
      <p:ext uri="{BB962C8B-B14F-4D97-AF65-F5344CB8AC3E}">
        <p14:creationId xmlns:p14="http://schemas.microsoft.com/office/powerpoint/2010/main" val="365955628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9857136-1ACD-44E6-8F75-5D20B8CA12A2}" type="datetimeFigureOut">
              <a:rPr lang="en-US" smtClean="0"/>
              <a:t>9/24/2018</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41F2B19-E526-4097-B772-3AB583E233CD}" type="slidenum">
              <a:rPr lang="en-US" smtClean="0"/>
              <a:t>‹#›</a:t>
            </a:fld>
            <a:endParaRPr lang="en-US" dirty="0"/>
          </a:p>
        </p:txBody>
      </p:sp>
    </p:spTree>
    <p:extLst>
      <p:ext uri="{BB962C8B-B14F-4D97-AF65-F5344CB8AC3E}">
        <p14:creationId xmlns:p14="http://schemas.microsoft.com/office/powerpoint/2010/main" val="36038269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01B73472-8F64-41A5-A280-561D50185EDD}" type="datetimeFigureOut">
              <a:rPr lang="en-US" smtClean="0"/>
              <a:t>9/24/2018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45A142F-FC39-4C33-AED4-2267673B6FA2}" type="slidenum">
              <a:rPr lang="en-US" smtClean="0"/>
              <a:t>‹#›</a:t>
            </a:fld>
            <a:endParaRPr lang="en-US" dirty="0"/>
          </a:p>
        </p:txBody>
      </p:sp>
    </p:spTree>
    <p:extLst>
      <p:ext uri="{BB962C8B-B14F-4D97-AF65-F5344CB8AC3E}">
        <p14:creationId xmlns:p14="http://schemas.microsoft.com/office/powerpoint/2010/main" val="20833870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1B73472-8F64-41A5-A280-561D50185EDD}" type="datetimeFigureOut">
              <a:rPr lang="en-US" smtClean="0"/>
              <a:t>9/24/2018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45A142F-FC39-4C33-AED4-2267673B6FA2}" type="slidenum">
              <a:rPr lang="en-US" smtClean="0"/>
              <a:t>‹#›</a:t>
            </a:fld>
            <a:endParaRPr lang="en-US" dirty="0"/>
          </a:p>
        </p:txBody>
      </p:sp>
    </p:spTree>
    <p:extLst>
      <p:ext uri="{BB962C8B-B14F-4D97-AF65-F5344CB8AC3E}">
        <p14:creationId xmlns:p14="http://schemas.microsoft.com/office/powerpoint/2010/main" val="8405191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1B73472-8F64-41A5-A280-561D50185EDD}" type="datetimeFigureOut">
              <a:rPr lang="en-US" smtClean="0"/>
              <a:t>9/24/2018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45A142F-FC39-4C33-AED4-2267673B6FA2}" type="slidenum">
              <a:rPr lang="en-US" smtClean="0"/>
              <a:t>‹#›</a:t>
            </a:fld>
            <a:endParaRPr lang="en-US" dirty="0"/>
          </a:p>
        </p:txBody>
      </p:sp>
    </p:spTree>
    <p:extLst>
      <p:ext uri="{BB962C8B-B14F-4D97-AF65-F5344CB8AC3E}">
        <p14:creationId xmlns:p14="http://schemas.microsoft.com/office/powerpoint/2010/main" val="19234686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1B73472-8F64-41A5-A280-561D50185EDD}" type="datetimeFigureOut">
              <a:rPr lang="en-US" smtClean="0"/>
              <a:t>9/24/2018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45A142F-FC39-4C33-AED4-2267673B6FA2}" type="slidenum">
              <a:rPr lang="en-US" smtClean="0"/>
              <a:t>‹#›</a:t>
            </a:fld>
            <a:endParaRPr lang="en-US" dirty="0"/>
          </a:p>
        </p:txBody>
      </p:sp>
    </p:spTree>
    <p:extLst>
      <p:ext uri="{BB962C8B-B14F-4D97-AF65-F5344CB8AC3E}">
        <p14:creationId xmlns:p14="http://schemas.microsoft.com/office/powerpoint/2010/main" val="2187411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1B73472-8F64-41A5-A280-561D50185EDD}" type="datetimeFigureOut">
              <a:rPr lang="en-US" smtClean="0"/>
              <a:t>9/24/2018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45A142F-FC39-4C33-AED4-2267673B6FA2}" type="slidenum">
              <a:rPr lang="en-US" smtClean="0"/>
              <a:t>‹#›</a:t>
            </a:fld>
            <a:endParaRPr lang="en-US" dirty="0"/>
          </a:p>
        </p:txBody>
      </p:sp>
    </p:spTree>
    <p:extLst>
      <p:ext uri="{BB962C8B-B14F-4D97-AF65-F5344CB8AC3E}">
        <p14:creationId xmlns:p14="http://schemas.microsoft.com/office/powerpoint/2010/main" val="35905260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1B73472-8F64-41A5-A280-561D50185EDD}" type="datetimeFigureOut">
              <a:rPr lang="en-US" smtClean="0"/>
              <a:t>9/24/2018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45A142F-FC39-4C33-AED4-2267673B6FA2}" type="slidenum">
              <a:rPr lang="en-US" smtClean="0"/>
              <a:t>‹#›</a:t>
            </a:fld>
            <a:endParaRPr lang="en-US" dirty="0"/>
          </a:p>
        </p:txBody>
      </p:sp>
    </p:spTree>
    <p:extLst>
      <p:ext uri="{BB962C8B-B14F-4D97-AF65-F5344CB8AC3E}">
        <p14:creationId xmlns:p14="http://schemas.microsoft.com/office/powerpoint/2010/main" val="23456543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1B73472-8F64-41A5-A280-561D50185EDD}" type="datetimeFigureOut">
              <a:rPr lang="en-US" smtClean="0"/>
              <a:t>9/24/2018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45A142F-FC39-4C33-AED4-2267673B6FA2}" type="slidenum">
              <a:rPr lang="en-US" smtClean="0"/>
              <a:t>‹#›</a:t>
            </a:fld>
            <a:endParaRPr lang="en-US" dirty="0"/>
          </a:p>
        </p:txBody>
      </p:sp>
    </p:spTree>
    <p:extLst>
      <p:ext uri="{BB962C8B-B14F-4D97-AF65-F5344CB8AC3E}">
        <p14:creationId xmlns:p14="http://schemas.microsoft.com/office/powerpoint/2010/main" val="21156927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1B73472-8F64-41A5-A280-561D50185EDD}" type="datetimeFigureOut">
              <a:rPr lang="en-US" smtClean="0"/>
              <a:t>9/24/2018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45A142F-FC39-4C33-AED4-2267673B6FA2}" type="slidenum">
              <a:rPr lang="en-US" smtClean="0"/>
              <a:t>‹#›</a:t>
            </a:fld>
            <a:endParaRPr lang="en-US" dirty="0"/>
          </a:p>
        </p:txBody>
      </p:sp>
    </p:spTree>
    <p:extLst>
      <p:ext uri="{BB962C8B-B14F-4D97-AF65-F5344CB8AC3E}">
        <p14:creationId xmlns:p14="http://schemas.microsoft.com/office/powerpoint/2010/main" val="1135602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1B73472-8F64-41A5-A280-561D50185EDD}" type="datetimeFigureOut">
              <a:rPr lang="en-US" smtClean="0"/>
              <a:t>9/24/2018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45A142F-FC39-4C33-AED4-2267673B6FA2}" type="slidenum">
              <a:rPr lang="en-US" smtClean="0"/>
              <a:t>‹#›</a:t>
            </a:fld>
            <a:endParaRPr lang="en-US" dirty="0"/>
          </a:p>
        </p:txBody>
      </p:sp>
    </p:spTree>
    <p:extLst>
      <p:ext uri="{BB962C8B-B14F-4D97-AF65-F5344CB8AC3E}">
        <p14:creationId xmlns:p14="http://schemas.microsoft.com/office/powerpoint/2010/main" val="25960797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1B73472-8F64-41A5-A280-561D50185EDD}" type="datetimeFigureOut">
              <a:rPr lang="en-US" smtClean="0"/>
              <a:t>9/24/2018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45A142F-FC39-4C33-AED4-2267673B6FA2}" type="slidenum">
              <a:rPr lang="en-US" smtClean="0"/>
              <a:t>‹#›</a:t>
            </a:fld>
            <a:endParaRPr lang="en-US" dirty="0"/>
          </a:p>
        </p:txBody>
      </p:sp>
    </p:spTree>
    <p:extLst>
      <p:ext uri="{BB962C8B-B14F-4D97-AF65-F5344CB8AC3E}">
        <p14:creationId xmlns:p14="http://schemas.microsoft.com/office/powerpoint/2010/main" val="307010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1B73472-8F64-41A5-A280-561D50185EDD}" type="datetimeFigureOut">
              <a:rPr lang="en-US" smtClean="0"/>
              <a:t>9/24/2018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45A142F-FC39-4C33-AED4-2267673B6FA2}" type="slidenum">
              <a:rPr lang="en-US" smtClean="0"/>
              <a:t>‹#›</a:t>
            </a:fld>
            <a:endParaRPr lang="en-US" dirty="0"/>
          </a:p>
        </p:txBody>
      </p:sp>
    </p:spTree>
    <p:extLst>
      <p:ext uri="{BB962C8B-B14F-4D97-AF65-F5344CB8AC3E}">
        <p14:creationId xmlns:p14="http://schemas.microsoft.com/office/powerpoint/2010/main" val="7065005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1B73472-8F64-41A5-A280-561D50185EDD}" type="datetimeFigureOut">
              <a:rPr lang="en-US" smtClean="0"/>
              <a:t>9/24/2018</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45A142F-FC39-4C33-AED4-2267673B6FA2}" type="slidenum">
              <a:rPr lang="en-US" smtClean="0"/>
              <a:t>‹#›</a:t>
            </a:fld>
            <a:endParaRPr lang="en-US" dirty="0"/>
          </a:p>
        </p:txBody>
      </p:sp>
    </p:spTree>
    <p:extLst>
      <p:ext uri="{BB962C8B-B14F-4D97-AF65-F5344CB8AC3E}">
        <p14:creationId xmlns:p14="http://schemas.microsoft.com/office/powerpoint/2010/main" val="3894992125"/>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www.disabled-world.com/artman/publish/article_0060.shtml"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hyperlink" Target="http://www.bls.gov/emp/ep_chart_001.htm"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2990850"/>
          </a:xfrm>
        </p:spPr>
        <p:txBody>
          <a:bodyPr>
            <a:normAutofit/>
          </a:bodyPr>
          <a:lstStyle/>
          <a:p>
            <a:r>
              <a:rPr lang="en-US" sz="8800" b="1" dirty="0">
                <a:solidFill>
                  <a:srgbClr val="FF0000"/>
                </a:solidFill>
              </a:rPr>
              <a:t>TRANSITION BELL </a:t>
            </a:r>
            <a:r>
              <a:rPr lang="en-US" sz="8800" b="1" dirty="0" smtClean="0">
                <a:solidFill>
                  <a:srgbClr val="FF0000"/>
                </a:solidFill>
              </a:rPr>
              <a:t>RINGERS</a:t>
            </a:r>
            <a:endParaRPr lang="en-US" sz="8800" b="1" dirty="0">
              <a:solidFill>
                <a:srgbClr val="FF0000"/>
              </a:solidFill>
            </a:endParaRPr>
          </a:p>
        </p:txBody>
      </p:sp>
      <p:sp>
        <p:nvSpPr>
          <p:cNvPr id="3" name="Subtitle 2"/>
          <p:cNvSpPr>
            <a:spLocks noGrp="1"/>
          </p:cNvSpPr>
          <p:nvPr>
            <p:ph type="subTitle" idx="1"/>
          </p:nvPr>
        </p:nvSpPr>
        <p:spPr>
          <a:xfrm>
            <a:off x="1371600" y="3886200"/>
            <a:ext cx="6400800" cy="2991034"/>
          </a:xfrm>
        </p:spPr>
        <p:txBody>
          <a:bodyPr vert="horz" lIns="91440" tIns="45720" rIns="91440" bIns="45720" rtlCol="0" anchor="t">
            <a:normAutofit fontScale="85000" lnSpcReduction="20000"/>
          </a:bodyPr>
          <a:lstStyle/>
          <a:p>
            <a:endParaRPr lang="en-US" dirty="0">
              <a:solidFill>
                <a:schemeClr val="tx1"/>
              </a:solidFill>
            </a:endParaRPr>
          </a:p>
          <a:p>
            <a:r>
              <a:rPr lang="en-US" dirty="0"/>
              <a:t>By: Moore Public Schools </a:t>
            </a:r>
            <a:endParaRPr lang="en-US" dirty="0">
              <a:solidFill>
                <a:schemeClr val="tx1"/>
              </a:solidFill>
            </a:endParaRPr>
          </a:p>
          <a:p>
            <a:r>
              <a:rPr lang="en-US" dirty="0"/>
              <a:t>Transition Team</a:t>
            </a:r>
            <a:endParaRPr lang="en-US" dirty="0">
              <a:solidFill>
                <a:schemeClr val="tx1"/>
              </a:solidFill>
            </a:endParaRPr>
          </a:p>
          <a:p>
            <a:r>
              <a:rPr lang="en-US" dirty="0">
                <a:solidFill>
                  <a:schemeClr val="tx1"/>
                </a:solidFill>
              </a:rPr>
              <a:t>&amp; </a:t>
            </a:r>
          </a:p>
          <a:p>
            <a:r>
              <a:rPr lang="en-US" dirty="0">
                <a:solidFill>
                  <a:schemeClr val="tx1"/>
                </a:solidFill>
              </a:rPr>
              <a:t>Mindy Lingo</a:t>
            </a:r>
          </a:p>
          <a:p>
            <a:r>
              <a:rPr lang="en-US" dirty="0">
                <a:solidFill>
                  <a:schemeClr val="tx1"/>
                </a:solidFill>
              </a:rPr>
              <a:t>Sooner </a:t>
            </a:r>
            <a:r>
              <a:rPr lang="en-US" dirty="0" smtClean="0">
                <a:solidFill>
                  <a:schemeClr val="tx1"/>
                </a:solidFill>
              </a:rPr>
              <a:t>Scholar</a:t>
            </a:r>
            <a:endParaRPr lang="en-US" dirty="0">
              <a:solidFill>
                <a:schemeClr val="tx1"/>
              </a:solidFill>
            </a:endParaRPr>
          </a:p>
          <a:p>
            <a:r>
              <a:rPr lang="en-US" dirty="0">
                <a:solidFill>
                  <a:schemeClr val="tx1"/>
                </a:solidFill>
              </a:rPr>
              <a:t>University of Oklahoma</a:t>
            </a:r>
          </a:p>
          <a:p>
            <a:endParaRPr lang="en-US" dirty="0">
              <a:solidFill>
                <a:schemeClr val="tx1"/>
              </a:solidFill>
            </a:endParaRPr>
          </a:p>
        </p:txBody>
      </p:sp>
    </p:spTree>
    <p:extLst>
      <p:ext uri="{BB962C8B-B14F-4D97-AF65-F5344CB8AC3E}">
        <p14:creationId xmlns:p14="http://schemas.microsoft.com/office/powerpoint/2010/main" val="4056589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0000"/>
                </a:solidFill>
              </a:rPr>
              <a:t>SELF-AWARENESS</a:t>
            </a:r>
          </a:p>
        </p:txBody>
      </p:sp>
      <p:sp>
        <p:nvSpPr>
          <p:cNvPr id="3" name="Content Placeholder 2"/>
          <p:cNvSpPr>
            <a:spLocks noGrp="1"/>
          </p:cNvSpPr>
          <p:nvPr>
            <p:ph idx="1"/>
          </p:nvPr>
        </p:nvSpPr>
        <p:spPr>
          <a:xfrm>
            <a:off x="457200" y="1371600"/>
            <a:ext cx="8229600" cy="4754563"/>
          </a:xfrm>
        </p:spPr>
        <p:txBody>
          <a:bodyPr>
            <a:noAutofit/>
          </a:bodyPr>
          <a:lstStyle/>
          <a:p>
            <a:pPr marL="0" indent="0" algn="ctr">
              <a:buNone/>
            </a:pPr>
            <a:r>
              <a:rPr lang="en-US" sz="4800" dirty="0"/>
              <a:t>If someone besides yourself had to write one paragraph to describe you, what would you want them to say about your personality and accomplishments?  (This can true be fictional)</a:t>
            </a:r>
          </a:p>
        </p:txBody>
      </p:sp>
    </p:spTree>
    <p:extLst>
      <p:ext uri="{BB962C8B-B14F-4D97-AF65-F5344CB8AC3E}">
        <p14:creationId xmlns:p14="http://schemas.microsoft.com/office/powerpoint/2010/main" val="10696036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0000"/>
                </a:solidFill>
              </a:rPr>
              <a:t>SELF-AWARENESS</a:t>
            </a:r>
            <a:endParaRPr lang="en-US" dirty="0"/>
          </a:p>
        </p:txBody>
      </p:sp>
      <p:sp>
        <p:nvSpPr>
          <p:cNvPr id="3" name="Content Placeholder 2"/>
          <p:cNvSpPr>
            <a:spLocks noGrp="1"/>
          </p:cNvSpPr>
          <p:nvPr>
            <p:ph idx="1"/>
          </p:nvPr>
        </p:nvSpPr>
        <p:spPr>
          <a:xfrm>
            <a:off x="457200" y="1066800"/>
            <a:ext cx="8229600" cy="5562600"/>
          </a:xfrm>
        </p:spPr>
        <p:txBody>
          <a:bodyPr>
            <a:normAutofit/>
          </a:bodyPr>
          <a:lstStyle/>
          <a:p>
            <a:pPr marL="0" indent="0">
              <a:buNone/>
            </a:pPr>
            <a:endParaRPr lang="en-US" sz="3500" dirty="0"/>
          </a:p>
          <a:p>
            <a:pPr marL="0" indent="0">
              <a:buNone/>
            </a:pPr>
            <a:r>
              <a:rPr lang="en-US" sz="3500" dirty="0"/>
              <a:t>1.   List 3 things you are good at when you 	are at school.</a:t>
            </a:r>
          </a:p>
          <a:p>
            <a:pPr marL="0" indent="0">
              <a:buNone/>
            </a:pPr>
            <a:r>
              <a:rPr lang="en-US" sz="3500" dirty="0"/>
              <a:t>2. List 3 things you need help with when you 	are at school.</a:t>
            </a:r>
          </a:p>
          <a:p>
            <a:pPr marL="0" lvl="0" indent="0">
              <a:buNone/>
            </a:pPr>
            <a:r>
              <a:rPr lang="en-US" sz="3500" dirty="0"/>
              <a:t>3. List 3 things you are good at when you</a:t>
            </a:r>
          </a:p>
          <a:p>
            <a:pPr marL="0" lvl="0" indent="0">
              <a:buNone/>
            </a:pPr>
            <a:r>
              <a:rPr lang="en-US" sz="3500" dirty="0"/>
              <a:t>          are somewhere other than school.</a:t>
            </a:r>
          </a:p>
          <a:p>
            <a:pPr marL="0" indent="0">
              <a:buNone/>
            </a:pPr>
            <a:r>
              <a:rPr lang="en-US" sz="3500" dirty="0"/>
              <a:t>4. List 3 things you need help with when you 	are somewhere other than school.</a:t>
            </a:r>
            <a:r>
              <a:rPr lang="en-US" sz="3600" dirty="0"/>
              <a:t> </a:t>
            </a:r>
          </a:p>
          <a:p>
            <a:pPr marL="0" lvl="0" indent="0">
              <a:buNone/>
            </a:pPr>
            <a:endParaRPr lang="en-US" sz="3500" dirty="0"/>
          </a:p>
          <a:p>
            <a:pPr marL="0" lvl="0" indent="0">
              <a:buNone/>
            </a:pPr>
            <a:endParaRPr lang="en-US" sz="3500" dirty="0"/>
          </a:p>
          <a:p>
            <a:pPr marL="0" indent="0">
              <a:buNone/>
            </a:pPr>
            <a:endParaRPr lang="en-US" dirty="0"/>
          </a:p>
        </p:txBody>
      </p:sp>
    </p:spTree>
    <p:extLst>
      <p:ext uri="{BB962C8B-B14F-4D97-AF65-F5344CB8AC3E}">
        <p14:creationId xmlns:p14="http://schemas.microsoft.com/office/powerpoint/2010/main" val="42454536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0000"/>
                </a:solidFill>
              </a:rPr>
              <a:t>SELF-AWARENESS</a:t>
            </a:r>
          </a:p>
        </p:txBody>
      </p:sp>
      <p:sp>
        <p:nvSpPr>
          <p:cNvPr id="3" name="Content Placeholder 2"/>
          <p:cNvSpPr>
            <a:spLocks noGrp="1"/>
          </p:cNvSpPr>
          <p:nvPr>
            <p:ph idx="1"/>
          </p:nvPr>
        </p:nvSpPr>
        <p:spPr>
          <a:xfrm>
            <a:off x="457200" y="1828800"/>
            <a:ext cx="8229600" cy="4297363"/>
          </a:xfrm>
        </p:spPr>
        <p:txBody>
          <a:bodyPr>
            <a:normAutofit lnSpcReduction="10000"/>
          </a:bodyPr>
          <a:lstStyle/>
          <a:p>
            <a:pPr marL="0" indent="0" algn="ctr">
              <a:buNone/>
            </a:pPr>
            <a:r>
              <a:rPr lang="en-US" sz="4000" dirty="0"/>
              <a:t>Brainstorm ways you can include your parents, friends, </a:t>
            </a:r>
            <a:r>
              <a:rPr lang="en-US" sz="4000" dirty="0" smtClean="0"/>
              <a:t>family, </a:t>
            </a:r>
            <a:r>
              <a:rPr lang="en-US" sz="4000" dirty="0"/>
              <a:t>and school staff to help you improve on your areas of need at school. You can make a list, a web, an </a:t>
            </a:r>
            <a:r>
              <a:rPr lang="en-US" sz="4000" dirty="0" smtClean="0"/>
              <a:t>outline, </a:t>
            </a:r>
            <a:r>
              <a:rPr lang="en-US" sz="4000" dirty="0"/>
              <a:t>or any other brainstorming </a:t>
            </a:r>
            <a:r>
              <a:rPr lang="en-US" sz="4000" dirty="0" smtClean="0"/>
              <a:t>methods </a:t>
            </a:r>
            <a:r>
              <a:rPr lang="en-US" sz="4000" dirty="0"/>
              <a:t>that works best for you.</a:t>
            </a:r>
          </a:p>
          <a:p>
            <a:endParaRPr lang="en-US" dirty="0"/>
          </a:p>
        </p:txBody>
      </p:sp>
    </p:spTree>
    <p:extLst>
      <p:ext uri="{BB962C8B-B14F-4D97-AF65-F5344CB8AC3E}">
        <p14:creationId xmlns:p14="http://schemas.microsoft.com/office/powerpoint/2010/main" val="24659585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SELF-AWARENSS</a:t>
            </a:r>
            <a:endParaRPr lang="en-US" dirty="0">
              <a:solidFill>
                <a:srgbClr val="FF0000"/>
              </a:solidFill>
            </a:endParaRPr>
          </a:p>
        </p:txBody>
      </p:sp>
      <p:sp>
        <p:nvSpPr>
          <p:cNvPr id="3" name="Content Placeholder 2"/>
          <p:cNvSpPr>
            <a:spLocks noGrp="1"/>
          </p:cNvSpPr>
          <p:nvPr>
            <p:ph idx="1"/>
          </p:nvPr>
        </p:nvSpPr>
        <p:spPr/>
        <p:txBody>
          <a:bodyPr>
            <a:normAutofit/>
          </a:bodyPr>
          <a:lstStyle/>
          <a:p>
            <a:pPr marL="0" indent="0" algn="ctr">
              <a:buNone/>
            </a:pPr>
            <a:r>
              <a:rPr lang="en-US" sz="5400" dirty="0"/>
              <a:t>What is your biggest fear about life after high school?  What are 3 things you can do to avoid this situation from </a:t>
            </a:r>
            <a:r>
              <a:rPr lang="en-US" sz="5400" dirty="0" smtClean="0"/>
              <a:t>happening?</a:t>
            </a:r>
            <a:endParaRPr lang="en-US" sz="5400" dirty="0"/>
          </a:p>
        </p:txBody>
      </p:sp>
    </p:spTree>
    <p:extLst>
      <p:ext uri="{BB962C8B-B14F-4D97-AF65-F5344CB8AC3E}">
        <p14:creationId xmlns:p14="http://schemas.microsoft.com/office/powerpoint/2010/main" val="168118989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0000"/>
                </a:solidFill>
              </a:rPr>
              <a:t>DISABILITY AWARENESS</a:t>
            </a:r>
            <a:endParaRPr lang="en-US" dirty="0"/>
          </a:p>
        </p:txBody>
      </p:sp>
      <p:sp>
        <p:nvSpPr>
          <p:cNvPr id="3" name="Content Placeholder 2"/>
          <p:cNvSpPr>
            <a:spLocks noGrp="1"/>
          </p:cNvSpPr>
          <p:nvPr>
            <p:ph idx="1"/>
          </p:nvPr>
        </p:nvSpPr>
        <p:spPr/>
        <p:txBody>
          <a:bodyPr>
            <a:normAutofit lnSpcReduction="10000"/>
          </a:bodyPr>
          <a:lstStyle/>
          <a:p>
            <a:pPr marL="0" indent="0" algn="ctr">
              <a:buNone/>
            </a:pPr>
            <a:r>
              <a:rPr lang="en-US" sz="4000" dirty="0"/>
              <a:t>Do you think most people have some form of a disability that </a:t>
            </a:r>
            <a:r>
              <a:rPr lang="en-US" sz="4000" dirty="0" smtClean="0"/>
              <a:t>impacts </a:t>
            </a:r>
            <a:r>
              <a:rPr lang="en-US" sz="4000" dirty="0"/>
              <a:t>their daily living?</a:t>
            </a:r>
          </a:p>
          <a:p>
            <a:pPr marL="0" indent="0" algn="ctr">
              <a:buNone/>
            </a:pPr>
            <a:r>
              <a:rPr lang="en-US" sz="4000" dirty="0"/>
              <a:t>List as many people as possible you know that have a disability (this can include famous people).</a:t>
            </a:r>
          </a:p>
          <a:p>
            <a:pPr marL="0" indent="0">
              <a:buNone/>
            </a:pPr>
            <a:endParaRPr lang="en-US" dirty="0"/>
          </a:p>
          <a:p>
            <a:pPr marL="0" indent="0">
              <a:buNone/>
            </a:pPr>
            <a:r>
              <a:rPr lang="en-US" sz="1700" dirty="0">
                <a:hlinkClick r:id="rId2"/>
              </a:rPr>
              <a:t>http://www.disabled-world.com/artman/publish/article_0060.shtml</a:t>
            </a:r>
            <a:endParaRPr lang="en-US" sz="1700" dirty="0"/>
          </a:p>
          <a:p>
            <a:pPr marL="0" indent="0">
              <a:buNone/>
            </a:pPr>
            <a:endParaRPr lang="en-US" dirty="0"/>
          </a:p>
        </p:txBody>
      </p:sp>
    </p:spTree>
    <p:extLst>
      <p:ext uri="{BB962C8B-B14F-4D97-AF65-F5344CB8AC3E}">
        <p14:creationId xmlns:p14="http://schemas.microsoft.com/office/powerpoint/2010/main" val="92077742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0000"/>
                </a:solidFill>
              </a:rPr>
              <a:t>DISABILITY AWARENESS</a:t>
            </a:r>
          </a:p>
        </p:txBody>
      </p:sp>
      <p:sp>
        <p:nvSpPr>
          <p:cNvPr id="3" name="Content Placeholder 2"/>
          <p:cNvSpPr>
            <a:spLocks noGrp="1"/>
          </p:cNvSpPr>
          <p:nvPr>
            <p:ph idx="1"/>
          </p:nvPr>
        </p:nvSpPr>
        <p:spPr/>
        <p:txBody>
          <a:bodyPr/>
          <a:lstStyle/>
          <a:p>
            <a:pPr>
              <a:buFontTx/>
              <a:buChar char="-"/>
            </a:pPr>
            <a:r>
              <a:rPr lang="en-US" sz="5400" dirty="0"/>
              <a:t>Describe what the term “disability” means to </a:t>
            </a:r>
            <a:r>
              <a:rPr lang="en-US" sz="5400" dirty="0" smtClean="0"/>
              <a:t>you.</a:t>
            </a:r>
          </a:p>
          <a:p>
            <a:pPr>
              <a:buFontTx/>
              <a:buChar char="-"/>
            </a:pPr>
            <a:r>
              <a:rPr lang="en-US" sz="5400" dirty="0" smtClean="0"/>
              <a:t>Describe </a:t>
            </a:r>
            <a:r>
              <a:rPr lang="en-US" sz="5400" dirty="0"/>
              <a:t>your disability.</a:t>
            </a:r>
          </a:p>
          <a:p>
            <a:pPr marL="0" indent="0">
              <a:buNone/>
            </a:pPr>
            <a:endParaRPr lang="en-US"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387776806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0000"/>
                </a:solidFill>
              </a:rPr>
              <a:t>DISABILITY AWARENESS</a:t>
            </a:r>
          </a:p>
        </p:txBody>
      </p:sp>
      <p:sp>
        <p:nvSpPr>
          <p:cNvPr id="3" name="Content Placeholder 2"/>
          <p:cNvSpPr>
            <a:spLocks noGrp="1"/>
          </p:cNvSpPr>
          <p:nvPr>
            <p:ph idx="1"/>
          </p:nvPr>
        </p:nvSpPr>
        <p:spPr/>
        <p:txBody>
          <a:bodyPr>
            <a:normAutofit/>
          </a:bodyPr>
          <a:lstStyle/>
          <a:p>
            <a:r>
              <a:rPr lang="en-US" sz="4400" dirty="0"/>
              <a:t>How does you disability </a:t>
            </a:r>
            <a:r>
              <a:rPr lang="en-US" sz="4400" dirty="0" smtClean="0"/>
              <a:t>impact </a:t>
            </a:r>
            <a:r>
              <a:rPr lang="en-US" sz="4400" dirty="0"/>
              <a:t>you in school?</a:t>
            </a:r>
          </a:p>
          <a:p>
            <a:pPr marL="0" indent="0">
              <a:buNone/>
            </a:pPr>
            <a:endParaRPr lang="en-US" sz="4400" dirty="0"/>
          </a:p>
          <a:p>
            <a:r>
              <a:rPr lang="en-US" sz="4400" dirty="0"/>
              <a:t>What things help you </a:t>
            </a:r>
            <a:r>
              <a:rPr lang="en-US" sz="4400" dirty="0" smtClean="0"/>
              <a:t>to </a:t>
            </a:r>
            <a:r>
              <a:rPr lang="en-US" sz="4400" dirty="0"/>
              <a:t>overcome your disability?</a:t>
            </a:r>
          </a:p>
        </p:txBody>
      </p:sp>
    </p:spTree>
    <p:extLst>
      <p:ext uri="{BB962C8B-B14F-4D97-AF65-F5344CB8AC3E}">
        <p14:creationId xmlns:p14="http://schemas.microsoft.com/office/powerpoint/2010/main" val="213143660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solidFill>
                  <a:srgbClr val="FF0000"/>
                </a:solidFill>
              </a:rPr>
              <a:t>DISABILITY AWARENESS</a:t>
            </a:r>
          </a:p>
        </p:txBody>
      </p:sp>
      <p:sp>
        <p:nvSpPr>
          <p:cNvPr id="3" name="Content Placeholder 2"/>
          <p:cNvSpPr>
            <a:spLocks noGrp="1"/>
          </p:cNvSpPr>
          <p:nvPr>
            <p:ph idx="1"/>
          </p:nvPr>
        </p:nvSpPr>
        <p:spPr/>
        <p:txBody>
          <a:bodyPr>
            <a:normAutofit lnSpcReduction="10000"/>
          </a:bodyPr>
          <a:lstStyle/>
          <a:p>
            <a:pPr marL="0" indent="0" algn="ctr">
              <a:buNone/>
            </a:pPr>
            <a:r>
              <a:rPr lang="en-US" sz="4400" dirty="0"/>
              <a:t>What are the current accommodations or modifications </a:t>
            </a:r>
            <a:r>
              <a:rPr lang="en-US" sz="4400" b="1" u="sng" dirty="0"/>
              <a:t>you</a:t>
            </a:r>
            <a:r>
              <a:rPr lang="en-US" sz="4400" dirty="0"/>
              <a:t> are allowed on assignments and testing?</a:t>
            </a:r>
          </a:p>
          <a:p>
            <a:pPr marL="0" indent="0" algn="ctr">
              <a:buNone/>
            </a:pPr>
            <a:r>
              <a:rPr lang="en-US" dirty="0"/>
              <a:t>Are there other accommodations/modifications that you are not currently receiving that you feel would benefit you?  If so, explain.</a:t>
            </a:r>
          </a:p>
          <a:p>
            <a:pPr marL="0" indent="0" algn="ctr">
              <a:buNone/>
            </a:pPr>
            <a:r>
              <a:rPr lang="en-US" dirty="0"/>
              <a:t>	</a:t>
            </a:r>
          </a:p>
        </p:txBody>
      </p:sp>
    </p:spTree>
    <p:extLst>
      <p:ext uri="{BB962C8B-B14F-4D97-AF65-F5344CB8AC3E}">
        <p14:creationId xmlns:p14="http://schemas.microsoft.com/office/powerpoint/2010/main" val="352350705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0000"/>
                </a:solidFill>
              </a:rPr>
              <a:t>DISABILITY AWARENESS</a:t>
            </a:r>
            <a:endParaRPr lang="en-US" dirty="0"/>
          </a:p>
        </p:txBody>
      </p:sp>
      <p:sp>
        <p:nvSpPr>
          <p:cNvPr id="3" name="Content Placeholder 2"/>
          <p:cNvSpPr>
            <a:spLocks noGrp="1"/>
          </p:cNvSpPr>
          <p:nvPr>
            <p:ph idx="1"/>
          </p:nvPr>
        </p:nvSpPr>
        <p:spPr/>
        <p:txBody>
          <a:bodyPr>
            <a:normAutofit fontScale="92500"/>
          </a:bodyPr>
          <a:lstStyle/>
          <a:p>
            <a:pPr marL="0" indent="0">
              <a:buNone/>
            </a:pPr>
            <a:r>
              <a:rPr lang="en-US" sz="4000" u="sng" dirty="0"/>
              <a:t>Scenario</a:t>
            </a:r>
            <a:r>
              <a:rPr lang="en-US" sz="4000" dirty="0"/>
              <a:t>- </a:t>
            </a:r>
            <a:r>
              <a:rPr lang="en-US" sz="4000" i="1" dirty="0"/>
              <a:t>Your IEP calls for the </a:t>
            </a:r>
            <a:r>
              <a:rPr lang="en-US" sz="4000" i="1" dirty="0" smtClean="0"/>
              <a:t>teachers </a:t>
            </a:r>
            <a:r>
              <a:rPr lang="en-US" sz="4000" i="1" dirty="0"/>
              <a:t>to provide you with a copy of the class notes.  Your history teachers has never provided you with a copy of notes. </a:t>
            </a:r>
          </a:p>
          <a:p>
            <a:pPr marL="0" indent="0">
              <a:buNone/>
            </a:pPr>
            <a:endParaRPr lang="en-US" sz="4000" i="1" dirty="0"/>
          </a:p>
          <a:p>
            <a:pPr marL="0" indent="0">
              <a:buNone/>
            </a:pPr>
            <a:r>
              <a:rPr lang="en-US" sz="4000" b="1" dirty="0"/>
              <a:t>How should you appropriately deal with this situation?</a:t>
            </a:r>
          </a:p>
          <a:p>
            <a:endParaRPr lang="en-US" dirty="0"/>
          </a:p>
        </p:txBody>
      </p:sp>
    </p:spTree>
    <p:extLst>
      <p:ext uri="{BB962C8B-B14F-4D97-AF65-F5344CB8AC3E}">
        <p14:creationId xmlns:p14="http://schemas.microsoft.com/office/powerpoint/2010/main" val="132456077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0000"/>
                </a:solidFill>
              </a:rPr>
              <a:t>DISABILITY AWARENESS</a:t>
            </a:r>
          </a:p>
        </p:txBody>
      </p:sp>
      <p:sp>
        <p:nvSpPr>
          <p:cNvPr id="3" name="Content Placeholder 2"/>
          <p:cNvSpPr>
            <a:spLocks noGrp="1"/>
          </p:cNvSpPr>
          <p:nvPr>
            <p:ph idx="1"/>
          </p:nvPr>
        </p:nvSpPr>
        <p:spPr/>
        <p:txBody>
          <a:bodyPr>
            <a:normAutofit lnSpcReduction="10000"/>
          </a:bodyPr>
          <a:lstStyle/>
          <a:p>
            <a:pPr marL="0" indent="0">
              <a:buNone/>
            </a:pPr>
            <a:r>
              <a:rPr lang="en-US" dirty="0"/>
              <a:t> </a:t>
            </a:r>
            <a:r>
              <a:rPr lang="en-US" sz="3600" dirty="0"/>
              <a:t>Does it </a:t>
            </a:r>
            <a:r>
              <a:rPr lang="en-US" sz="3600" dirty="0" smtClean="0"/>
              <a:t>embarrass </a:t>
            </a:r>
            <a:r>
              <a:rPr lang="en-US" sz="3600" dirty="0"/>
              <a:t>you to have a disability?  Explain why or why not.</a:t>
            </a:r>
          </a:p>
          <a:p>
            <a:pPr marL="0" indent="0">
              <a:buNone/>
            </a:pPr>
            <a:endParaRPr lang="en-US" sz="3600" dirty="0"/>
          </a:p>
          <a:p>
            <a:pPr marL="0" indent="0">
              <a:buNone/>
            </a:pPr>
            <a:r>
              <a:rPr lang="en-US" sz="3600" dirty="0"/>
              <a:t>Do you think everyone with disabilities are embarrassed?</a:t>
            </a:r>
          </a:p>
          <a:p>
            <a:pPr marL="0" indent="0">
              <a:buNone/>
            </a:pPr>
            <a:endParaRPr lang="en-US" sz="3600" dirty="0"/>
          </a:p>
          <a:p>
            <a:pPr marL="0" indent="0">
              <a:buNone/>
            </a:pPr>
            <a:r>
              <a:rPr lang="en-US" sz="3600" dirty="0"/>
              <a:t>What can you do to allow yourself to deal with or overcome the embarrassment?</a:t>
            </a:r>
          </a:p>
        </p:txBody>
      </p:sp>
    </p:spTree>
    <p:extLst>
      <p:ext uri="{BB962C8B-B14F-4D97-AF65-F5344CB8AC3E}">
        <p14:creationId xmlns:p14="http://schemas.microsoft.com/office/powerpoint/2010/main" val="13741168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0000"/>
                </a:solidFill>
              </a:rPr>
              <a:t>SELF-AWARENESS</a:t>
            </a:r>
          </a:p>
        </p:txBody>
      </p:sp>
      <p:sp>
        <p:nvSpPr>
          <p:cNvPr id="3" name="Content Placeholder 2"/>
          <p:cNvSpPr>
            <a:spLocks noGrp="1"/>
          </p:cNvSpPr>
          <p:nvPr>
            <p:ph idx="1"/>
          </p:nvPr>
        </p:nvSpPr>
        <p:spPr/>
        <p:txBody>
          <a:bodyPr/>
          <a:lstStyle/>
          <a:p>
            <a:pPr marL="0" indent="0" algn="ctr">
              <a:buNone/>
            </a:pPr>
            <a:endParaRPr lang="en-US" sz="2000" b="1" dirty="0"/>
          </a:p>
          <a:p>
            <a:pPr marL="0" indent="0" algn="ctr">
              <a:buNone/>
            </a:pPr>
            <a:r>
              <a:rPr lang="en-US" sz="6600" dirty="0"/>
              <a:t>In your own words, what do you think self-awareness is?  </a:t>
            </a:r>
          </a:p>
          <a:p>
            <a:endParaRPr lang="en-US" dirty="0"/>
          </a:p>
        </p:txBody>
      </p:sp>
    </p:spTree>
    <p:extLst>
      <p:ext uri="{BB962C8B-B14F-4D97-AF65-F5344CB8AC3E}">
        <p14:creationId xmlns:p14="http://schemas.microsoft.com/office/powerpoint/2010/main" val="322806701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0000"/>
                </a:solidFill>
              </a:rPr>
              <a:t>DISABILITY AWARENESS</a:t>
            </a:r>
          </a:p>
        </p:txBody>
      </p:sp>
      <p:sp>
        <p:nvSpPr>
          <p:cNvPr id="3" name="Content Placeholder 2"/>
          <p:cNvSpPr>
            <a:spLocks noGrp="1"/>
          </p:cNvSpPr>
          <p:nvPr>
            <p:ph idx="1"/>
          </p:nvPr>
        </p:nvSpPr>
        <p:spPr/>
        <p:txBody>
          <a:bodyPr/>
          <a:lstStyle/>
          <a:p>
            <a:pPr marL="0" indent="0">
              <a:buNone/>
            </a:pPr>
            <a:r>
              <a:rPr lang="en-US" b="1" dirty="0"/>
              <a:t>Describe how your disability may </a:t>
            </a:r>
            <a:r>
              <a:rPr lang="en-US" b="1" dirty="0" smtClean="0"/>
              <a:t>impact </a:t>
            </a:r>
            <a:r>
              <a:rPr lang="en-US" b="1" dirty="0"/>
              <a:t>you after high school in the following areas?</a:t>
            </a:r>
          </a:p>
          <a:p>
            <a:pPr marL="0" indent="0">
              <a:buNone/>
            </a:pPr>
            <a:r>
              <a:rPr lang="en-US" dirty="0"/>
              <a:t>-Where and how you live?</a:t>
            </a:r>
          </a:p>
          <a:p>
            <a:pPr marL="0" indent="0">
              <a:buNone/>
            </a:pPr>
            <a:r>
              <a:rPr lang="en-US" dirty="0"/>
              <a:t>-Your work performance?</a:t>
            </a:r>
          </a:p>
          <a:p>
            <a:pPr marL="0" indent="0">
              <a:buNone/>
            </a:pPr>
            <a:r>
              <a:rPr lang="en-US" dirty="0"/>
              <a:t>-Getting more education or going to college?</a:t>
            </a:r>
          </a:p>
          <a:p>
            <a:pPr marL="0" indent="0">
              <a:buNone/>
            </a:pPr>
            <a:r>
              <a:rPr lang="en-US" dirty="0"/>
              <a:t>-What other ways might your disability </a:t>
            </a:r>
            <a:r>
              <a:rPr lang="en-US" dirty="0" smtClean="0"/>
              <a:t>impact </a:t>
            </a:r>
            <a:r>
              <a:rPr lang="en-US" dirty="0"/>
              <a:t>you after high school?</a:t>
            </a:r>
          </a:p>
        </p:txBody>
      </p:sp>
    </p:spTree>
    <p:extLst>
      <p:ext uri="{BB962C8B-B14F-4D97-AF65-F5344CB8AC3E}">
        <p14:creationId xmlns:p14="http://schemas.microsoft.com/office/powerpoint/2010/main" val="321114102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0000"/>
                </a:solidFill>
              </a:rPr>
              <a:t>DISABILITY AWARENESS</a:t>
            </a:r>
          </a:p>
        </p:txBody>
      </p:sp>
      <p:sp>
        <p:nvSpPr>
          <p:cNvPr id="3" name="Content Placeholder 2"/>
          <p:cNvSpPr>
            <a:spLocks noGrp="1"/>
          </p:cNvSpPr>
          <p:nvPr>
            <p:ph idx="1"/>
          </p:nvPr>
        </p:nvSpPr>
        <p:spPr/>
        <p:txBody>
          <a:bodyPr>
            <a:normAutofit/>
          </a:bodyPr>
          <a:lstStyle/>
          <a:p>
            <a:pPr marL="0" indent="0" algn="ctr">
              <a:buNone/>
            </a:pPr>
            <a:r>
              <a:rPr lang="en-US" sz="6600" dirty="0"/>
              <a:t>What help or support will you need in college or on the job?</a:t>
            </a:r>
          </a:p>
        </p:txBody>
      </p:sp>
    </p:spTree>
    <p:extLst>
      <p:ext uri="{BB962C8B-B14F-4D97-AF65-F5344CB8AC3E}">
        <p14:creationId xmlns:p14="http://schemas.microsoft.com/office/powerpoint/2010/main" val="375127005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0000"/>
                </a:solidFill>
              </a:rPr>
              <a:t>DISABILITY AWARENESS</a:t>
            </a:r>
            <a:endParaRPr lang="en-US" dirty="0"/>
          </a:p>
        </p:txBody>
      </p:sp>
      <p:sp>
        <p:nvSpPr>
          <p:cNvPr id="3" name="Content Placeholder 2"/>
          <p:cNvSpPr>
            <a:spLocks noGrp="1"/>
          </p:cNvSpPr>
          <p:nvPr>
            <p:ph idx="1"/>
          </p:nvPr>
        </p:nvSpPr>
        <p:spPr/>
        <p:txBody>
          <a:bodyPr>
            <a:normAutofit/>
          </a:bodyPr>
          <a:lstStyle/>
          <a:p>
            <a:pPr marL="0" indent="0" algn="ctr">
              <a:buNone/>
            </a:pPr>
            <a:r>
              <a:rPr lang="en-US" sz="5400" dirty="0"/>
              <a:t>If you are having problems at school and need help, who do you feel the most comfortable talking </a:t>
            </a:r>
            <a:r>
              <a:rPr lang="en-US" sz="5400" dirty="0" smtClean="0"/>
              <a:t>to? </a:t>
            </a:r>
            <a:r>
              <a:rPr lang="en-US" sz="5400" dirty="0"/>
              <a:t>W</a:t>
            </a:r>
            <a:r>
              <a:rPr lang="en-US" sz="5400" dirty="0" smtClean="0"/>
              <a:t>hy</a:t>
            </a:r>
            <a:r>
              <a:rPr lang="en-US" sz="5400" dirty="0"/>
              <a:t>?</a:t>
            </a:r>
          </a:p>
        </p:txBody>
      </p:sp>
    </p:spTree>
    <p:extLst>
      <p:ext uri="{BB962C8B-B14F-4D97-AF65-F5344CB8AC3E}">
        <p14:creationId xmlns:p14="http://schemas.microsoft.com/office/powerpoint/2010/main" val="21383058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0000"/>
                </a:solidFill>
              </a:rPr>
              <a:t>DISABILITY AWARENESS</a:t>
            </a:r>
            <a:endParaRPr lang="en-US" dirty="0"/>
          </a:p>
        </p:txBody>
      </p:sp>
      <p:sp>
        <p:nvSpPr>
          <p:cNvPr id="3" name="Content Placeholder 2"/>
          <p:cNvSpPr>
            <a:spLocks noGrp="1"/>
          </p:cNvSpPr>
          <p:nvPr>
            <p:ph idx="1"/>
          </p:nvPr>
        </p:nvSpPr>
        <p:spPr/>
        <p:txBody>
          <a:bodyPr/>
          <a:lstStyle/>
          <a:p>
            <a:pPr marL="0" indent="0" algn="ctr">
              <a:buNone/>
            </a:pPr>
            <a:r>
              <a:rPr lang="en-US" dirty="0"/>
              <a:t> </a:t>
            </a:r>
            <a:r>
              <a:rPr lang="en-US" u="sng" dirty="0"/>
              <a:t>Scenario</a:t>
            </a:r>
            <a:r>
              <a:rPr lang="en-US" dirty="0"/>
              <a:t>- </a:t>
            </a:r>
            <a:r>
              <a:rPr lang="en-US" i="1" dirty="0"/>
              <a:t>You have a personal goal to pass all classes this semester.  However, you were </a:t>
            </a:r>
            <a:r>
              <a:rPr lang="en-US" i="1" dirty="0" smtClean="0"/>
              <a:t>absent by one </a:t>
            </a:r>
            <a:r>
              <a:rPr lang="en-US" i="1" dirty="0"/>
              <a:t>day over the maximum absences </a:t>
            </a:r>
            <a:r>
              <a:rPr lang="en-US" i="1" dirty="0" smtClean="0"/>
              <a:t>allowed and </a:t>
            </a:r>
            <a:r>
              <a:rPr lang="en-US" i="1" dirty="0"/>
              <a:t>learned you will fail your art class for the semester.  </a:t>
            </a:r>
          </a:p>
          <a:p>
            <a:pPr marL="0" indent="0" algn="ctr">
              <a:buNone/>
            </a:pPr>
            <a:r>
              <a:rPr lang="en-US" b="1" dirty="0"/>
              <a:t>How would you deal with this set-back and move on from </a:t>
            </a:r>
            <a:r>
              <a:rPr lang="en-US" b="1" dirty="0" smtClean="0"/>
              <a:t>it? How </a:t>
            </a:r>
            <a:r>
              <a:rPr lang="en-US" b="1" dirty="0"/>
              <a:t>could you have prevented it from happening?</a:t>
            </a:r>
          </a:p>
          <a:p>
            <a:pPr marL="0" indent="0">
              <a:buNone/>
            </a:pPr>
            <a:endParaRPr lang="en-US" dirty="0"/>
          </a:p>
        </p:txBody>
      </p:sp>
    </p:spTree>
    <p:extLst>
      <p:ext uri="{BB962C8B-B14F-4D97-AF65-F5344CB8AC3E}">
        <p14:creationId xmlns:p14="http://schemas.microsoft.com/office/powerpoint/2010/main" val="43033440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0000"/>
                </a:solidFill>
              </a:rPr>
              <a:t>POSTSECONDARY GOALS</a:t>
            </a:r>
          </a:p>
        </p:txBody>
      </p:sp>
      <p:sp>
        <p:nvSpPr>
          <p:cNvPr id="3" name="Content Placeholder 2"/>
          <p:cNvSpPr>
            <a:spLocks noGrp="1"/>
          </p:cNvSpPr>
          <p:nvPr>
            <p:ph idx="1"/>
          </p:nvPr>
        </p:nvSpPr>
        <p:spPr/>
        <p:txBody>
          <a:bodyPr>
            <a:noAutofit/>
          </a:bodyPr>
          <a:lstStyle/>
          <a:p>
            <a:pPr marL="0" indent="0" algn="ctr">
              <a:buNone/>
            </a:pPr>
            <a:r>
              <a:rPr lang="en-US" sz="8000" dirty="0"/>
              <a:t> </a:t>
            </a:r>
            <a:r>
              <a:rPr lang="en-US" sz="7200" dirty="0"/>
              <a:t>Where</a:t>
            </a:r>
            <a:r>
              <a:rPr lang="en-US" sz="8000" dirty="0"/>
              <a:t> do you see yourself 5, 10, and 25 years from now?  </a:t>
            </a:r>
          </a:p>
        </p:txBody>
      </p:sp>
    </p:spTree>
    <p:extLst>
      <p:ext uri="{BB962C8B-B14F-4D97-AF65-F5344CB8AC3E}">
        <p14:creationId xmlns:p14="http://schemas.microsoft.com/office/powerpoint/2010/main" val="392690700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0000"/>
                </a:solidFill>
              </a:rPr>
              <a:t>POSTSECONDARY GOALS</a:t>
            </a:r>
          </a:p>
        </p:txBody>
      </p:sp>
      <p:sp>
        <p:nvSpPr>
          <p:cNvPr id="3" name="Content Placeholder 2"/>
          <p:cNvSpPr>
            <a:spLocks noGrp="1"/>
          </p:cNvSpPr>
          <p:nvPr>
            <p:ph idx="1"/>
          </p:nvPr>
        </p:nvSpPr>
        <p:spPr/>
        <p:txBody>
          <a:bodyPr>
            <a:normAutofit fontScale="92500"/>
          </a:bodyPr>
          <a:lstStyle/>
          <a:p>
            <a:pPr marL="0" indent="0" algn="ctr">
              <a:buNone/>
            </a:pPr>
            <a:r>
              <a:rPr lang="en-US" b="1" dirty="0"/>
              <a:t>What are my GOALS for life after high school?</a:t>
            </a:r>
            <a:endParaRPr lang="en-US" dirty="0"/>
          </a:p>
          <a:p>
            <a:r>
              <a:rPr lang="en-US" dirty="0"/>
              <a:t> </a:t>
            </a:r>
            <a:r>
              <a:rPr lang="en-US" u="sng" dirty="0"/>
              <a:t>Where do you want to </a:t>
            </a:r>
            <a:r>
              <a:rPr lang="en-US" u="sng" dirty="0" smtClean="0"/>
              <a:t>live?</a:t>
            </a:r>
            <a:r>
              <a:rPr lang="en-US" dirty="0" smtClean="0"/>
              <a:t> Do </a:t>
            </a:r>
            <a:r>
              <a:rPr lang="en-US" dirty="0"/>
              <a:t>you want to live in an apartment, in the dorms, or in a </a:t>
            </a:r>
            <a:r>
              <a:rPr lang="en-US" dirty="0" smtClean="0"/>
              <a:t>house? Do </a:t>
            </a:r>
            <a:r>
              <a:rPr lang="en-US" dirty="0"/>
              <a:t>you want to live alone or with roommates? </a:t>
            </a:r>
          </a:p>
          <a:p>
            <a:r>
              <a:rPr lang="en-US" u="sng" dirty="0"/>
              <a:t>Do you want to further your </a:t>
            </a:r>
            <a:r>
              <a:rPr lang="en-US" u="sng" dirty="0" smtClean="0"/>
              <a:t>education?</a:t>
            </a:r>
            <a:r>
              <a:rPr lang="en-US" dirty="0" smtClean="0"/>
              <a:t> Do </a:t>
            </a:r>
            <a:r>
              <a:rPr lang="en-US" dirty="0"/>
              <a:t>you want to get on the job training (apprenticeship), go to </a:t>
            </a:r>
            <a:r>
              <a:rPr lang="en-US" dirty="0" smtClean="0"/>
              <a:t>a career technical school, </a:t>
            </a:r>
            <a:r>
              <a:rPr lang="en-US" dirty="0"/>
              <a:t>go to a jr. college, or go to a </a:t>
            </a:r>
            <a:r>
              <a:rPr lang="en-US" dirty="0" smtClean="0"/>
              <a:t>four-year </a:t>
            </a:r>
            <a:r>
              <a:rPr lang="en-US" dirty="0"/>
              <a:t>university?</a:t>
            </a:r>
          </a:p>
          <a:p>
            <a:r>
              <a:rPr lang="en-US" u="sng" dirty="0"/>
              <a:t>Where do you want to work after high school? </a:t>
            </a:r>
          </a:p>
          <a:p>
            <a:endParaRPr lang="en-US" dirty="0"/>
          </a:p>
        </p:txBody>
      </p:sp>
    </p:spTree>
    <p:extLst>
      <p:ext uri="{BB962C8B-B14F-4D97-AF65-F5344CB8AC3E}">
        <p14:creationId xmlns:p14="http://schemas.microsoft.com/office/powerpoint/2010/main" val="109790166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0000"/>
                </a:solidFill>
              </a:rPr>
              <a:t>POSTSECONDARY GOAL</a:t>
            </a:r>
          </a:p>
        </p:txBody>
      </p:sp>
      <p:sp>
        <p:nvSpPr>
          <p:cNvPr id="3" name="Content Placeholder 2"/>
          <p:cNvSpPr>
            <a:spLocks noGrp="1"/>
          </p:cNvSpPr>
          <p:nvPr>
            <p:ph idx="1"/>
          </p:nvPr>
        </p:nvSpPr>
        <p:spPr/>
        <p:txBody>
          <a:bodyPr>
            <a:normAutofit fontScale="85000" lnSpcReduction="10000"/>
          </a:bodyPr>
          <a:lstStyle/>
          <a:p>
            <a:pPr marL="0" indent="0" algn="ctr">
              <a:buNone/>
            </a:pPr>
            <a:r>
              <a:rPr lang="en-US" sz="3900" b="1" dirty="0"/>
              <a:t>If you were financially independent, what kind of work would you gladly do for free</a:t>
            </a:r>
            <a:r>
              <a:rPr lang="en-US" sz="3900" b="1" dirty="0" smtClean="0"/>
              <a:t>?</a:t>
            </a:r>
          </a:p>
          <a:p>
            <a:pPr marL="0" indent="0">
              <a:buNone/>
            </a:pPr>
            <a:r>
              <a:rPr lang="en-US" dirty="0"/>
              <a:t/>
            </a:r>
            <a:br>
              <a:rPr lang="en-US" dirty="0"/>
            </a:br>
            <a:r>
              <a:rPr lang="en-US" dirty="0"/>
              <a:t>-What are three aspects of this work that you really like?</a:t>
            </a:r>
            <a:br>
              <a:rPr lang="en-US" dirty="0"/>
            </a:br>
            <a:r>
              <a:rPr lang="en-US" dirty="0"/>
              <a:t>-How do you feel when you do this type of work?</a:t>
            </a:r>
            <a:br>
              <a:rPr lang="en-US" dirty="0"/>
            </a:br>
            <a:r>
              <a:rPr lang="en-US" dirty="0"/>
              <a:t>-What single action could you take to head towards this type of work?</a:t>
            </a:r>
            <a:br>
              <a:rPr lang="en-US" dirty="0"/>
            </a:br>
            <a:r>
              <a:rPr lang="en-US" dirty="0"/>
              <a:t>-How do you feel when you imagine yourself taking that action?</a:t>
            </a:r>
            <a:br>
              <a:rPr lang="en-US" dirty="0"/>
            </a:br>
            <a:r>
              <a:rPr lang="en-US" dirty="0"/>
              <a:t>-If good, will you take that action?</a:t>
            </a:r>
            <a:br>
              <a:rPr lang="en-US" dirty="0"/>
            </a:br>
            <a:r>
              <a:rPr lang="en-US" dirty="0"/>
              <a:t>-If bad, what are you most afraid will happen if you </a:t>
            </a:r>
            <a:r>
              <a:rPr lang="en-US" dirty="0" smtClean="0"/>
              <a:t>did?</a:t>
            </a:r>
            <a:endParaRPr lang="en-US" dirty="0"/>
          </a:p>
        </p:txBody>
      </p:sp>
    </p:spTree>
    <p:extLst>
      <p:ext uri="{BB962C8B-B14F-4D97-AF65-F5344CB8AC3E}">
        <p14:creationId xmlns:p14="http://schemas.microsoft.com/office/powerpoint/2010/main" val="158739086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0000"/>
                </a:solidFill>
              </a:rPr>
              <a:t>POSTSECONDARY GOALS</a:t>
            </a:r>
            <a:endParaRPr lang="en-US" dirty="0"/>
          </a:p>
        </p:txBody>
      </p:sp>
      <p:sp>
        <p:nvSpPr>
          <p:cNvPr id="3" name="Content Placeholder 2"/>
          <p:cNvSpPr>
            <a:spLocks noGrp="1"/>
          </p:cNvSpPr>
          <p:nvPr>
            <p:ph idx="1"/>
          </p:nvPr>
        </p:nvSpPr>
        <p:spPr/>
        <p:txBody>
          <a:bodyPr>
            <a:normAutofit/>
          </a:bodyPr>
          <a:lstStyle/>
          <a:p>
            <a:pPr marL="0" indent="0" algn="ctr">
              <a:buNone/>
            </a:pPr>
            <a:r>
              <a:rPr lang="en-US" sz="4800" dirty="0"/>
              <a:t>In your opinion, do people with training after high school make more money?  Explain why you think this.</a:t>
            </a:r>
          </a:p>
          <a:p>
            <a:pPr marL="0" indent="0">
              <a:buNone/>
            </a:pPr>
            <a:endParaRPr lang="en-US" dirty="0"/>
          </a:p>
          <a:p>
            <a:pPr marL="0" indent="0">
              <a:buNone/>
            </a:pPr>
            <a:r>
              <a:rPr lang="en-US" dirty="0">
                <a:hlinkClick r:id="rId2"/>
              </a:rPr>
              <a:t>http://www.bls.gov/emp/ep_chart_001.htm</a:t>
            </a:r>
            <a:endParaRPr lang="en-US" dirty="0"/>
          </a:p>
          <a:p>
            <a:pPr marL="0" indent="0">
              <a:buNone/>
            </a:pPr>
            <a:endParaRPr lang="en-US" dirty="0"/>
          </a:p>
        </p:txBody>
      </p:sp>
    </p:spTree>
    <p:extLst>
      <p:ext uri="{BB962C8B-B14F-4D97-AF65-F5344CB8AC3E}">
        <p14:creationId xmlns:p14="http://schemas.microsoft.com/office/powerpoint/2010/main" val="72086834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0000"/>
                </a:solidFill>
              </a:rPr>
              <a:t>POSTSECONDARY GOALS</a:t>
            </a:r>
          </a:p>
        </p:txBody>
      </p:sp>
      <p:sp>
        <p:nvSpPr>
          <p:cNvPr id="3" name="Content Placeholder 2"/>
          <p:cNvSpPr>
            <a:spLocks noGrp="1"/>
          </p:cNvSpPr>
          <p:nvPr>
            <p:ph idx="1"/>
          </p:nvPr>
        </p:nvSpPr>
        <p:spPr/>
        <p:txBody>
          <a:bodyPr>
            <a:normAutofit fontScale="92500" lnSpcReduction="20000"/>
          </a:bodyPr>
          <a:lstStyle/>
          <a:p>
            <a:pPr marL="457200" lvl="1" indent="0" algn="ctr">
              <a:buNone/>
            </a:pPr>
            <a:r>
              <a:rPr lang="en-US" sz="4400" dirty="0"/>
              <a:t>What is one goal you would like to </a:t>
            </a:r>
            <a:r>
              <a:rPr lang="en-US" sz="4400" dirty="0" smtClean="0"/>
              <a:t>accomplish which </a:t>
            </a:r>
            <a:r>
              <a:rPr lang="en-US" sz="4400" dirty="0"/>
              <a:t>involves your education or training after </a:t>
            </a:r>
            <a:r>
              <a:rPr lang="en-US" sz="4400" dirty="0" smtClean="0"/>
              <a:t>graduation?</a:t>
            </a:r>
            <a:endParaRPr lang="en-US" sz="4400" dirty="0"/>
          </a:p>
          <a:p>
            <a:pPr marL="457200" lvl="1" indent="0" algn="ctr">
              <a:buNone/>
            </a:pPr>
            <a:endParaRPr lang="en-US" sz="3600" dirty="0"/>
          </a:p>
          <a:p>
            <a:pPr marL="457200" lvl="1" indent="0" algn="ctr">
              <a:buNone/>
            </a:pPr>
            <a:r>
              <a:rPr lang="en-US" sz="3600" dirty="0"/>
              <a:t>What are three steps you can focus on this year for reaching your educational and/or training goal?</a:t>
            </a:r>
          </a:p>
          <a:p>
            <a:pPr marL="0" indent="0">
              <a:buNone/>
            </a:pPr>
            <a:r>
              <a:rPr lang="en-US" sz="3600" dirty="0"/>
              <a:t> </a:t>
            </a:r>
          </a:p>
          <a:p>
            <a:endParaRPr lang="en-US" dirty="0"/>
          </a:p>
        </p:txBody>
      </p:sp>
    </p:spTree>
    <p:extLst>
      <p:ext uri="{BB962C8B-B14F-4D97-AF65-F5344CB8AC3E}">
        <p14:creationId xmlns:p14="http://schemas.microsoft.com/office/powerpoint/2010/main" val="349358152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0000"/>
                </a:solidFill>
              </a:rPr>
              <a:t>POSTSECONDARY GOAL </a:t>
            </a:r>
          </a:p>
        </p:txBody>
      </p:sp>
      <p:sp>
        <p:nvSpPr>
          <p:cNvPr id="3" name="Content Placeholder 2"/>
          <p:cNvSpPr>
            <a:spLocks noGrp="1"/>
          </p:cNvSpPr>
          <p:nvPr>
            <p:ph idx="1"/>
          </p:nvPr>
        </p:nvSpPr>
        <p:spPr/>
        <p:txBody>
          <a:bodyPr>
            <a:normAutofit/>
          </a:bodyPr>
          <a:lstStyle/>
          <a:p>
            <a:pPr marL="457200" lvl="1" indent="0" algn="ctr">
              <a:buNone/>
            </a:pPr>
            <a:r>
              <a:rPr lang="en-US" sz="4400" dirty="0"/>
              <a:t>What is one goal you would like to accomplish </a:t>
            </a:r>
            <a:r>
              <a:rPr lang="en-US" sz="4400" dirty="0" smtClean="0"/>
              <a:t>which </a:t>
            </a:r>
            <a:r>
              <a:rPr lang="en-US" sz="4400" dirty="0"/>
              <a:t>involves your career after you graduate?</a:t>
            </a:r>
          </a:p>
          <a:p>
            <a:pPr marL="457200" lvl="1" indent="0" algn="ctr">
              <a:buNone/>
            </a:pPr>
            <a:endParaRPr lang="en-US" sz="3600" dirty="0"/>
          </a:p>
          <a:p>
            <a:pPr marL="457200" lvl="1" indent="0" algn="ctr">
              <a:buNone/>
            </a:pPr>
            <a:r>
              <a:rPr lang="en-US" sz="3600" dirty="0"/>
              <a:t>What are three steps you can focus on this year for reaching your career goal?</a:t>
            </a:r>
          </a:p>
          <a:p>
            <a:endParaRPr lang="en-US" dirty="0"/>
          </a:p>
        </p:txBody>
      </p:sp>
    </p:spTree>
    <p:extLst>
      <p:ext uri="{BB962C8B-B14F-4D97-AF65-F5344CB8AC3E}">
        <p14:creationId xmlns:p14="http://schemas.microsoft.com/office/powerpoint/2010/main" val="42396670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0000"/>
                </a:solidFill>
              </a:rPr>
              <a:t>SELF-AWARENESS</a:t>
            </a:r>
          </a:p>
        </p:txBody>
      </p:sp>
      <p:sp>
        <p:nvSpPr>
          <p:cNvPr id="3" name="Content Placeholder 2"/>
          <p:cNvSpPr>
            <a:spLocks noGrp="1"/>
          </p:cNvSpPr>
          <p:nvPr>
            <p:ph idx="1"/>
          </p:nvPr>
        </p:nvSpPr>
        <p:spPr/>
        <p:txBody>
          <a:bodyPr>
            <a:normAutofit/>
          </a:bodyPr>
          <a:lstStyle/>
          <a:p>
            <a:pPr marL="0" indent="0" algn="ctr">
              <a:buNone/>
            </a:pPr>
            <a:r>
              <a:rPr lang="en-US" sz="6600" dirty="0"/>
              <a:t>Use a dictionary and/or the </a:t>
            </a:r>
            <a:r>
              <a:rPr lang="en-US" sz="6600" dirty="0" smtClean="0"/>
              <a:t>Internet </a:t>
            </a:r>
            <a:r>
              <a:rPr lang="en-US" sz="6600" dirty="0"/>
              <a:t>to determine the meaning of self-awareness.  </a:t>
            </a:r>
          </a:p>
          <a:p>
            <a:endParaRPr lang="en-US" dirty="0"/>
          </a:p>
        </p:txBody>
      </p:sp>
    </p:spTree>
    <p:extLst>
      <p:ext uri="{BB962C8B-B14F-4D97-AF65-F5344CB8AC3E}">
        <p14:creationId xmlns:p14="http://schemas.microsoft.com/office/powerpoint/2010/main" val="227926491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0000"/>
                </a:solidFill>
              </a:rPr>
              <a:t>POSTSECONDARY GOALS</a:t>
            </a:r>
          </a:p>
        </p:txBody>
      </p:sp>
      <p:sp>
        <p:nvSpPr>
          <p:cNvPr id="3" name="Content Placeholder 2"/>
          <p:cNvSpPr>
            <a:spLocks noGrp="1"/>
          </p:cNvSpPr>
          <p:nvPr>
            <p:ph idx="1"/>
          </p:nvPr>
        </p:nvSpPr>
        <p:spPr/>
        <p:txBody>
          <a:bodyPr>
            <a:normAutofit fontScale="92500" lnSpcReduction="10000"/>
          </a:bodyPr>
          <a:lstStyle/>
          <a:p>
            <a:pPr marL="457200" lvl="1" indent="0" algn="ctr">
              <a:buNone/>
            </a:pPr>
            <a:r>
              <a:rPr lang="en-US" sz="4400" dirty="0"/>
              <a:t>What is one goal you would like to accomplish </a:t>
            </a:r>
            <a:r>
              <a:rPr lang="en-US" sz="4400" dirty="0" smtClean="0"/>
              <a:t>which </a:t>
            </a:r>
            <a:r>
              <a:rPr lang="en-US" sz="4400" dirty="0"/>
              <a:t>involves your independent living conditions after you graduate?</a:t>
            </a:r>
          </a:p>
          <a:p>
            <a:pPr marL="457200" lvl="1" indent="0" algn="ctr">
              <a:buNone/>
            </a:pPr>
            <a:endParaRPr lang="en-US" sz="3600" dirty="0"/>
          </a:p>
          <a:p>
            <a:pPr marL="457200" lvl="1" indent="0" algn="ctr">
              <a:buNone/>
            </a:pPr>
            <a:r>
              <a:rPr lang="en-US" sz="3600" dirty="0"/>
              <a:t>What are three steps you can focus on this year for reaching your independent living goal?</a:t>
            </a:r>
          </a:p>
          <a:p>
            <a:endParaRPr lang="en-US" dirty="0"/>
          </a:p>
        </p:txBody>
      </p:sp>
    </p:spTree>
    <p:extLst>
      <p:ext uri="{BB962C8B-B14F-4D97-AF65-F5344CB8AC3E}">
        <p14:creationId xmlns:p14="http://schemas.microsoft.com/office/powerpoint/2010/main" val="70149600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0000"/>
                </a:solidFill>
              </a:rPr>
              <a:t>SELF-DIRECTED IEP</a:t>
            </a:r>
          </a:p>
        </p:txBody>
      </p:sp>
      <p:sp>
        <p:nvSpPr>
          <p:cNvPr id="3" name="Content Placeholder 2"/>
          <p:cNvSpPr>
            <a:spLocks noGrp="1"/>
          </p:cNvSpPr>
          <p:nvPr>
            <p:ph idx="1"/>
          </p:nvPr>
        </p:nvSpPr>
        <p:spPr/>
        <p:txBody>
          <a:bodyPr>
            <a:normAutofit/>
          </a:bodyPr>
          <a:lstStyle/>
          <a:p>
            <a:pPr marL="0" indent="0">
              <a:buNone/>
            </a:pPr>
            <a:r>
              <a:rPr lang="en-US" dirty="0"/>
              <a:t>-In your own </a:t>
            </a:r>
            <a:r>
              <a:rPr lang="en-US" dirty="0" smtClean="0"/>
              <a:t>words, </a:t>
            </a:r>
            <a:r>
              <a:rPr lang="en-US" dirty="0"/>
              <a:t>describe an IEP and how it affects you</a:t>
            </a:r>
            <a:r>
              <a:rPr lang="en-US" dirty="0" smtClean="0"/>
              <a:t>.</a:t>
            </a:r>
            <a:endParaRPr lang="en-US" dirty="0"/>
          </a:p>
          <a:p>
            <a:pPr marL="0" indent="0">
              <a:buNone/>
            </a:pPr>
            <a:r>
              <a:rPr lang="en-US" dirty="0"/>
              <a:t>-What is the most important part of an IEP</a:t>
            </a:r>
            <a:r>
              <a:rPr lang="en-US" dirty="0" smtClean="0"/>
              <a:t>?</a:t>
            </a:r>
            <a:endParaRPr lang="en-US" dirty="0"/>
          </a:p>
          <a:p>
            <a:pPr marL="0" indent="0">
              <a:buNone/>
            </a:pPr>
            <a:r>
              <a:rPr lang="en-US" dirty="0"/>
              <a:t>-Does your IEP reflect who you are and does it </a:t>
            </a:r>
            <a:r>
              <a:rPr lang="en-US" dirty="0" smtClean="0"/>
              <a:t>contain </a:t>
            </a:r>
            <a:r>
              <a:rPr lang="en-US" dirty="0"/>
              <a:t>plans to help you reach your goals for the future</a:t>
            </a:r>
            <a:r>
              <a:rPr lang="en-US" dirty="0" smtClean="0"/>
              <a:t>?</a:t>
            </a:r>
            <a:endParaRPr lang="en-US" dirty="0"/>
          </a:p>
          <a:p>
            <a:pPr marL="0" indent="0">
              <a:buNone/>
            </a:pPr>
            <a:r>
              <a:rPr lang="en-US" dirty="0"/>
              <a:t>-Who is your IEP teacher/case manger?</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68590638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0000"/>
                </a:solidFill>
              </a:rPr>
              <a:t>SELF-DIRECTED IEP</a:t>
            </a:r>
            <a:endParaRPr lang="en-US" dirty="0"/>
          </a:p>
        </p:txBody>
      </p:sp>
      <p:sp>
        <p:nvSpPr>
          <p:cNvPr id="3" name="Content Placeholder 2"/>
          <p:cNvSpPr>
            <a:spLocks noGrp="1"/>
          </p:cNvSpPr>
          <p:nvPr>
            <p:ph idx="1"/>
          </p:nvPr>
        </p:nvSpPr>
        <p:spPr/>
        <p:txBody>
          <a:bodyPr>
            <a:normAutofit/>
          </a:bodyPr>
          <a:lstStyle/>
          <a:p>
            <a:pPr marL="0" indent="0" algn="ctr">
              <a:buNone/>
            </a:pPr>
            <a:r>
              <a:rPr lang="en-US" sz="6000" dirty="0"/>
              <a:t>If you could invite anyone you wanted to your IEP, who would it be and why?</a:t>
            </a:r>
          </a:p>
        </p:txBody>
      </p:sp>
    </p:spTree>
    <p:extLst>
      <p:ext uri="{BB962C8B-B14F-4D97-AF65-F5344CB8AC3E}">
        <p14:creationId xmlns:p14="http://schemas.microsoft.com/office/powerpoint/2010/main" val="183872236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0000"/>
                </a:solidFill>
              </a:rPr>
              <a:t>Self-Directed IEP</a:t>
            </a:r>
          </a:p>
        </p:txBody>
      </p:sp>
      <p:sp>
        <p:nvSpPr>
          <p:cNvPr id="3" name="Content Placeholder 2"/>
          <p:cNvSpPr>
            <a:spLocks noGrp="1"/>
          </p:cNvSpPr>
          <p:nvPr>
            <p:ph idx="1"/>
          </p:nvPr>
        </p:nvSpPr>
        <p:spPr/>
        <p:txBody>
          <a:bodyPr>
            <a:normAutofit fontScale="92500"/>
          </a:bodyPr>
          <a:lstStyle/>
          <a:p>
            <a:pPr marL="0" indent="0">
              <a:buNone/>
            </a:pPr>
            <a:r>
              <a:rPr lang="en-US" sz="4400" dirty="0"/>
              <a:t>What is the main thing you would like your IEP to address in your education and why?</a:t>
            </a:r>
          </a:p>
          <a:p>
            <a:pPr marL="0" indent="0">
              <a:buNone/>
            </a:pPr>
            <a:r>
              <a:rPr lang="en-US" dirty="0" smtClean="0"/>
              <a:t>Example: </a:t>
            </a:r>
            <a:r>
              <a:rPr lang="en-US" i="1" dirty="0" smtClean="0"/>
              <a:t>I </a:t>
            </a:r>
            <a:r>
              <a:rPr lang="en-US" i="1" dirty="0"/>
              <a:t>would like my IEP to address my reading disability because it is the hardest thing for me do in school.  </a:t>
            </a:r>
            <a:r>
              <a:rPr lang="en-US" i="1" dirty="0" smtClean="0"/>
              <a:t>Also, </a:t>
            </a:r>
            <a:r>
              <a:rPr lang="en-US" i="1" dirty="0"/>
              <a:t>I would like my IEP to address how I am going to get to college because I worry if I will be able to meet the requirements.</a:t>
            </a:r>
          </a:p>
        </p:txBody>
      </p:sp>
    </p:spTree>
    <p:extLst>
      <p:ext uri="{BB962C8B-B14F-4D97-AF65-F5344CB8AC3E}">
        <p14:creationId xmlns:p14="http://schemas.microsoft.com/office/powerpoint/2010/main" val="144599954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28600"/>
            <a:ext cx="8229600" cy="1143000"/>
          </a:xfrm>
        </p:spPr>
        <p:txBody>
          <a:bodyPr>
            <a:normAutofit fontScale="90000"/>
          </a:bodyPr>
          <a:lstStyle/>
          <a:p>
            <a:r>
              <a:rPr lang="en-US" dirty="0">
                <a:solidFill>
                  <a:srgbClr val="FF0000"/>
                </a:solidFill>
              </a:rPr>
              <a:t>SELF-DIRECTED </a:t>
            </a:r>
            <a:r>
              <a:rPr lang="en-US" dirty="0" smtClean="0">
                <a:solidFill>
                  <a:srgbClr val="FF0000"/>
                </a:solidFill>
              </a:rPr>
              <a:t>IEP</a:t>
            </a:r>
            <a:br>
              <a:rPr lang="en-US" dirty="0" smtClean="0">
                <a:solidFill>
                  <a:srgbClr val="FF0000"/>
                </a:solidFill>
              </a:rPr>
            </a:br>
            <a:r>
              <a:rPr lang="en-US" dirty="0" smtClean="0">
                <a:solidFill>
                  <a:srgbClr val="FF0000"/>
                </a:solidFill>
              </a:rPr>
              <a:t>Present </a:t>
            </a:r>
            <a:r>
              <a:rPr lang="en-US" dirty="0">
                <a:solidFill>
                  <a:srgbClr val="FF0000"/>
                </a:solidFill>
              </a:rPr>
              <a:t>Levels</a:t>
            </a:r>
          </a:p>
        </p:txBody>
      </p:sp>
      <p:sp>
        <p:nvSpPr>
          <p:cNvPr id="3" name="Content Placeholder 2"/>
          <p:cNvSpPr>
            <a:spLocks noGrp="1"/>
          </p:cNvSpPr>
          <p:nvPr>
            <p:ph idx="1"/>
          </p:nvPr>
        </p:nvSpPr>
        <p:spPr/>
        <p:txBody>
          <a:bodyPr>
            <a:normAutofit fontScale="92500"/>
          </a:bodyPr>
          <a:lstStyle/>
          <a:p>
            <a:pPr marL="0" indent="0">
              <a:buNone/>
            </a:pPr>
            <a:r>
              <a:rPr lang="en-US" sz="4300" dirty="0"/>
              <a:t>Write one paragraph </a:t>
            </a:r>
            <a:r>
              <a:rPr lang="en-US" sz="4300" dirty="0" smtClean="0"/>
              <a:t>that </a:t>
            </a:r>
            <a:r>
              <a:rPr lang="en-US" sz="4300" dirty="0"/>
              <a:t>describes you and your current levels at school. </a:t>
            </a:r>
          </a:p>
          <a:p>
            <a:pPr marL="0" indent="0">
              <a:buNone/>
            </a:pPr>
            <a:r>
              <a:rPr lang="en-US" dirty="0" smtClean="0"/>
              <a:t>Example: </a:t>
            </a:r>
            <a:r>
              <a:rPr lang="en-US" i="1" dirty="0" smtClean="0"/>
              <a:t>My </a:t>
            </a:r>
            <a:r>
              <a:rPr lang="en-US" i="1" dirty="0"/>
              <a:t>name is John and I am currently a junior at </a:t>
            </a:r>
            <a:r>
              <a:rPr lang="en-US" i="1" dirty="0" smtClean="0"/>
              <a:t>FHS. I </a:t>
            </a:r>
            <a:r>
              <a:rPr lang="en-US" i="1" dirty="0"/>
              <a:t>enjoy my math </a:t>
            </a:r>
            <a:r>
              <a:rPr lang="en-US" i="1" dirty="0" smtClean="0"/>
              <a:t>class, </a:t>
            </a:r>
            <a:r>
              <a:rPr lang="en-US" i="1" dirty="0"/>
              <a:t>but I have a hard time in my English </a:t>
            </a:r>
            <a:r>
              <a:rPr lang="en-US" i="1" dirty="0" smtClean="0"/>
              <a:t>class. I </a:t>
            </a:r>
            <a:r>
              <a:rPr lang="en-US" i="1" dirty="0"/>
              <a:t>currently attend lab classes for English and </a:t>
            </a:r>
            <a:r>
              <a:rPr lang="en-US" i="1" dirty="0" smtClean="0"/>
              <a:t>reading. Having </a:t>
            </a:r>
            <a:r>
              <a:rPr lang="en-US" i="1" dirty="0"/>
              <a:t>information read aloud to me is a huge </a:t>
            </a:r>
            <a:r>
              <a:rPr lang="en-US" i="1" dirty="0" smtClean="0"/>
              <a:t>help. I </a:t>
            </a:r>
            <a:r>
              <a:rPr lang="en-US" i="1" dirty="0"/>
              <a:t>get along well with my peers….</a:t>
            </a:r>
          </a:p>
        </p:txBody>
      </p:sp>
    </p:spTree>
    <p:extLst>
      <p:ext uri="{BB962C8B-B14F-4D97-AF65-F5344CB8AC3E}">
        <p14:creationId xmlns:p14="http://schemas.microsoft.com/office/powerpoint/2010/main" val="322907505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0000"/>
                </a:solidFill>
              </a:rPr>
              <a:t>SELF-DIRECTED IEP-Strengths</a:t>
            </a:r>
          </a:p>
        </p:txBody>
      </p:sp>
      <p:sp>
        <p:nvSpPr>
          <p:cNvPr id="3" name="Content Placeholder 2"/>
          <p:cNvSpPr>
            <a:spLocks noGrp="1"/>
          </p:cNvSpPr>
          <p:nvPr>
            <p:ph idx="1"/>
          </p:nvPr>
        </p:nvSpPr>
        <p:spPr/>
        <p:txBody>
          <a:bodyPr>
            <a:normAutofit/>
          </a:bodyPr>
          <a:lstStyle/>
          <a:p>
            <a:r>
              <a:rPr lang="en-US" sz="4000" dirty="0"/>
              <a:t>What are three strengths that should be listed on your IEP?</a:t>
            </a:r>
          </a:p>
          <a:p>
            <a:pPr marL="0" indent="0" algn="ctr">
              <a:buNone/>
            </a:pPr>
            <a:endParaRPr lang="en-US" sz="4000" dirty="0"/>
          </a:p>
          <a:p>
            <a:r>
              <a:rPr lang="en-US" sz="4000" dirty="0" smtClean="0"/>
              <a:t>What additional supports can your </a:t>
            </a:r>
            <a:r>
              <a:rPr lang="en-US" sz="4000" dirty="0"/>
              <a:t>IEP </a:t>
            </a:r>
            <a:r>
              <a:rPr lang="en-US" sz="4000" dirty="0" smtClean="0"/>
              <a:t>team focus on relative to your education?</a:t>
            </a:r>
            <a:endParaRPr lang="en-US" sz="4000" dirty="0"/>
          </a:p>
        </p:txBody>
      </p:sp>
    </p:spTree>
    <p:extLst>
      <p:ext uri="{BB962C8B-B14F-4D97-AF65-F5344CB8AC3E}">
        <p14:creationId xmlns:p14="http://schemas.microsoft.com/office/powerpoint/2010/main" val="195253082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solidFill>
                  <a:srgbClr val="FF0000"/>
                </a:solidFill>
              </a:rPr>
              <a:t>SELF-DIRECTED </a:t>
            </a:r>
            <a:r>
              <a:rPr lang="en-US" dirty="0" smtClean="0">
                <a:solidFill>
                  <a:srgbClr val="FF0000"/>
                </a:solidFill>
              </a:rPr>
              <a:t>IEP</a:t>
            </a:r>
            <a:br>
              <a:rPr lang="en-US" dirty="0" smtClean="0">
                <a:solidFill>
                  <a:srgbClr val="FF0000"/>
                </a:solidFill>
              </a:rPr>
            </a:br>
            <a:r>
              <a:rPr lang="en-US" dirty="0" smtClean="0">
                <a:solidFill>
                  <a:srgbClr val="FF0000"/>
                </a:solidFill>
              </a:rPr>
              <a:t>Anticipated </a:t>
            </a:r>
            <a:r>
              <a:rPr lang="en-US" dirty="0">
                <a:solidFill>
                  <a:srgbClr val="FF0000"/>
                </a:solidFill>
              </a:rPr>
              <a:t>Effects</a:t>
            </a:r>
          </a:p>
        </p:txBody>
      </p:sp>
      <p:sp>
        <p:nvSpPr>
          <p:cNvPr id="3" name="Content Placeholder 2"/>
          <p:cNvSpPr>
            <a:spLocks noGrp="1"/>
          </p:cNvSpPr>
          <p:nvPr>
            <p:ph idx="1"/>
          </p:nvPr>
        </p:nvSpPr>
        <p:spPr>
          <a:xfrm>
            <a:off x="457200" y="2133600"/>
            <a:ext cx="8229600" cy="3992563"/>
          </a:xfrm>
        </p:spPr>
        <p:txBody>
          <a:bodyPr>
            <a:normAutofit/>
          </a:bodyPr>
          <a:lstStyle/>
          <a:p>
            <a:pPr marL="0" indent="0" algn="ctr">
              <a:buNone/>
            </a:pPr>
            <a:r>
              <a:rPr lang="en-US" sz="6000" dirty="0"/>
              <a:t>How does your disability </a:t>
            </a:r>
            <a:r>
              <a:rPr lang="en-US" sz="6000" dirty="0" smtClean="0"/>
              <a:t>impact </a:t>
            </a:r>
            <a:r>
              <a:rPr lang="en-US" sz="6000" dirty="0"/>
              <a:t>you in your general education </a:t>
            </a:r>
            <a:r>
              <a:rPr lang="en-US" sz="6000" dirty="0" smtClean="0"/>
              <a:t>classes?</a:t>
            </a:r>
            <a:endParaRPr lang="en-US" sz="6000" dirty="0"/>
          </a:p>
        </p:txBody>
      </p:sp>
    </p:spTree>
    <p:extLst>
      <p:ext uri="{BB962C8B-B14F-4D97-AF65-F5344CB8AC3E}">
        <p14:creationId xmlns:p14="http://schemas.microsoft.com/office/powerpoint/2010/main" val="427955264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solidFill>
                  <a:srgbClr val="FF0000"/>
                </a:solidFill>
              </a:rPr>
              <a:t>SELF-DIRECTED </a:t>
            </a:r>
            <a:r>
              <a:rPr lang="en-US" dirty="0" smtClean="0">
                <a:solidFill>
                  <a:srgbClr val="FF0000"/>
                </a:solidFill>
              </a:rPr>
              <a:t>IEP</a:t>
            </a:r>
            <a:br>
              <a:rPr lang="en-US" dirty="0" smtClean="0">
                <a:solidFill>
                  <a:srgbClr val="FF0000"/>
                </a:solidFill>
              </a:rPr>
            </a:br>
            <a:r>
              <a:rPr lang="en-US" dirty="0" smtClean="0">
                <a:solidFill>
                  <a:srgbClr val="FF0000"/>
                </a:solidFill>
              </a:rPr>
              <a:t>Educational </a:t>
            </a:r>
            <a:r>
              <a:rPr lang="en-US" dirty="0">
                <a:solidFill>
                  <a:srgbClr val="FF0000"/>
                </a:solidFill>
              </a:rPr>
              <a:t>Needs</a:t>
            </a:r>
          </a:p>
        </p:txBody>
      </p:sp>
      <p:sp>
        <p:nvSpPr>
          <p:cNvPr id="3" name="Content Placeholder 2"/>
          <p:cNvSpPr>
            <a:spLocks noGrp="1"/>
          </p:cNvSpPr>
          <p:nvPr>
            <p:ph idx="1"/>
          </p:nvPr>
        </p:nvSpPr>
        <p:spPr/>
        <p:txBody>
          <a:bodyPr>
            <a:normAutofit/>
          </a:bodyPr>
          <a:lstStyle/>
          <a:p>
            <a:pPr marL="0" indent="0" algn="ctr">
              <a:buNone/>
            </a:pPr>
            <a:r>
              <a:rPr lang="en-US" sz="6000" dirty="0"/>
              <a:t>What things are harder for you at </a:t>
            </a:r>
            <a:r>
              <a:rPr lang="en-US" sz="6000" dirty="0" smtClean="0"/>
              <a:t>school? What skills do you </a:t>
            </a:r>
            <a:r>
              <a:rPr lang="en-US" sz="6000" dirty="0"/>
              <a:t>need to work on </a:t>
            </a:r>
            <a:r>
              <a:rPr lang="en-US" sz="6000" dirty="0" smtClean="0"/>
              <a:t>developing?</a:t>
            </a:r>
            <a:endParaRPr lang="en-US" sz="6000" dirty="0"/>
          </a:p>
        </p:txBody>
      </p:sp>
    </p:spTree>
    <p:extLst>
      <p:ext uri="{BB962C8B-B14F-4D97-AF65-F5344CB8AC3E}">
        <p14:creationId xmlns:p14="http://schemas.microsoft.com/office/powerpoint/2010/main" val="372056404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solidFill>
                  <a:srgbClr val="FF0000"/>
                </a:solidFill>
              </a:rPr>
              <a:t>SELF-DIRECTED </a:t>
            </a:r>
            <a:r>
              <a:rPr lang="en-US" dirty="0" smtClean="0">
                <a:solidFill>
                  <a:srgbClr val="FF0000"/>
                </a:solidFill>
              </a:rPr>
              <a:t>IEP</a:t>
            </a:r>
            <a:br>
              <a:rPr lang="en-US" dirty="0" smtClean="0">
                <a:solidFill>
                  <a:srgbClr val="FF0000"/>
                </a:solidFill>
              </a:rPr>
            </a:br>
            <a:r>
              <a:rPr lang="en-US" dirty="0" smtClean="0">
                <a:solidFill>
                  <a:srgbClr val="FF0000"/>
                </a:solidFill>
              </a:rPr>
              <a:t>Amount </a:t>
            </a:r>
            <a:r>
              <a:rPr lang="en-US" dirty="0">
                <a:solidFill>
                  <a:srgbClr val="FF0000"/>
                </a:solidFill>
              </a:rPr>
              <a:t>of Time</a:t>
            </a:r>
          </a:p>
        </p:txBody>
      </p:sp>
      <p:sp>
        <p:nvSpPr>
          <p:cNvPr id="3" name="Content Placeholder 2"/>
          <p:cNvSpPr>
            <a:spLocks noGrp="1"/>
          </p:cNvSpPr>
          <p:nvPr>
            <p:ph idx="1"/>
          </p:nvPr>
        </p:nvSpPr>
        <p:spPr>
          <a:xfrm>
            <a:off x="457200" y="1417638"/>
            <a:ext cx="8229600" cy="5211762"/>
          </a:xfrm>
        </p:spPr>
        <p:txBody>
          <a:bodyPr>
            <a:noAutofit/>
          </a:bodyPr>
          <a:lstStyle/>
          <a:p>
            <a:pPr marL="0" indent="0" algn="just">
              <a:buNone/>
            </a:pPr>
            <a:r>
              <a:rPr lang="en-US" sz="3000" dirty="0"/>
              <a:t>-How many hours are you in general education classes</a:t>
            </a:r>
            <a:r>
              <a:rPr lang="en-US" sz="3000" dirty="0" smtClean="0"/>
              <a:t>?</a:t>
            </a:r>
            <a:endParaRPr lang="en-US" sz="3000" dirty="0"/>
          </a:p>
          <a:p>
            <a:pPr marL="0" indent="0">
              <a:buNone/>
            </a:pPr>
            <a:r>
              <a:rPr lang="en-US" sz="3000" dirty="0"/>
              <a:t>-If you are not in general education classes all day, why do you need a different environment</a:t>
            </a:r>
            <a:r>
              <a:rPr lang="en-US" sz="3000" dirty="0" smtClean="0"/>
              <a:t>?</a:t>
            </a:r>
            <a:endParaRPr lang="en-US" sz="3000" dirty="0"/>
          </a:p>
          <a:p>
            <a:pPr marL="0" indent="0">
              <a:buNone/>
            </a:pPr>
            <a:r>
              <a:rPr lang="en-US" sz="3000" dirty="0"/>
              <a:t>-Would you like </a:t>
            </a:r>
            <a:r>
              <a:rPr lang="en-US" sz="3000" dirty="0" smtClean="0"/>
              <a:t>to attend </a:t>
            </a:r>
            <a:r>
              <a:rPr lang="en-US" sz="3000" dirty="0"/>
              <a:t>more general education classes</a:t>
            </a:r>
            <a:r>
              <a:rPr lang="en-US" sz="3000" dirty="0" smtClean="0"/>
              <a:t>?</a:t>
            </a:r>
            <a:endParaRPr lang="en-US" sz="3000" dirty="0"/>
          </a:p>
          <a:p>
            <a:pPr marL="0" indent="0">
              <a:buNone/>
            </a:pPr>
            <a:r>
              <a:rPr lang="en-US" sz="3000" dirty="0"/>
              <a:t>-What can you do to reach that goal?</a:t>
            </a:r>
          </a:p>
        </p:txBody>
      </p:sp>
    </p:spTree>
    <p:extLst>
      <p:ext uri="{BB962C8B-B14F-4D97-AF65-F5344CB8AC3E}">
        <p14:creationId xmlns:p14="http://schemas.microsoft.com/office/powerpoint/2010/main" val="344940607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solidFill>
                  <a:srgbClr val="FF0000"/>
                </a:solidFill>
              </a:rPr>
              <a:t>SELF-DIRECTED IEP-</a:t>
            </a:r>
            <a:br>
              <a:rPr lang="en-US" dirty="0">
                <a:solidFill>
                  <a:srgbClr val="FF0000"/>
                </a:solidFill>
              </a:rPr>
            </a:br>
            <a:r>
              <a:rPr lang="en-US" dirty="0">
                <a:solidFill>
                  <a:srgbClr val="FF0000"/>
                </a:solidFill>
              </a:rPr>
              <a:t>Program Modifications</a:t>
            </a:r>
          </a:p>
        </p:txBody>
      </p:sp>
      <p:sp>
        <p:nvSpPr>
          <p:cNvPr id="3" name="Content Placeholder 2"/>
          <p:cNvSpPr>
            <a:spLocks noGrp="1"/>
          </p:cNvSpPr>
          <p:nvPr>
            <p:ph idx="1"/>
          </p:nvPr>
        </p:nvSpPr>
        <p:spPr>
          <a:xfrm>
            <a:off x="457200" y="1752600"/>
            <a:ext cx="8229600" cy="4373563"/>
          </a:xfrm>
        </p:spPr>
        <p:txBody>
          <a:bodyPr>
            <a:normAutofit/>
          </a:bodyPr>
          <a:lstStyle/>
          <a:p>
            <a:pPr marL="0" indent="0" algn="ctr">
              <a:buNone/>
            </a:pPr>
            <a:r>
              <a:rPr lang="en-US" sz="5400" dirty="0"/>
              <a:t>List what </a:t>
            </a:r>
            <a:r>
              <a:rPr lang="en-US" sz="5400" dirty="0" smtClean="0"/>
              <a:t>accommodations and/or modifications you </a:t>
            </a:r>
            <a:r>
              <a:rPr lang="en-US" sz="5400" dirty="0"/>
              <a:t>need in school and how they </a:t>
            </a:r>
            <a:r>
              <a:rPr lang="en-US" sz="5400" dirty="0" smtClean="0"/>
              <a:t>can help </a:t>
            </a:r>
            <a:r>
              <a:rPr lang="en-US" sz="5400" dirty="0"/>
              <a:t>you </a:t>
            </a:r>
            <a:r>
              <a:rPr lang="en-US" sz="5400" dirty="0" smtClean="0"/>
              <a:t>to succeed</a:t>
            </a:r>
            <a:r>
              <a:rPr lang="en-US" sz="5400" dirty="0"/>
              <a:t>.</a:t>
            </a:r>
          </a:p>
        </p:txBody>
      </p:sp>
    </p:spTree>
    <p:extLst>
      <p:ext uri="{BB962C8B-B14F-4D97-AF65-F5344CB8AC3E}">
        <p14:creationId xmlns:p14="http://schemas.microsoft.com/office/powerpoint/2010/main" val="17616031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0000"/>
                </a:solidFill>
              </a:rPr>
              <a:t>SELF-AWARENESS</a:t>
            </a:r>
          </a:p>
        </p:txBody>
      </p:sp>
      <p:sp>
        <p:nvSpPr>
          <p:cNvPr id="3" name="Content Placeholder 2"/>
          <p:cNvSpPr>
            <a:spLocks noGrp="1"/>
          </p:cNvSpPr>
          <p:nvPr>
            <p:ph idx="1"/>
          </p:nvPr>
        </p:nvSpPr>
        <p:spPr>
          <a:xfrm>
            <a:off x="457200" y="1905000"/>
            <a:ext cx="8229600" cy="4221163"/>
          </a:xfrm>
        </p:spPr>
        <p:txBody>
          <a:bodyPr>
            <a:normAutofit/>
          </a:bodyPr>
          <a:lstStyle/>
          <a:p>
            <a:pPr marL="0" indent="0" algn="ctr">
              <a:buNone/>
            </a:pPr>
            <a:r>
              <a:rPr lang="en-US" sz="6600" dirty="0"/>
              <a:t>List 10 words or phrases that others may say about you.</a:t>
            </a:r>
          </a:p>
          <a:p>
            <a:endParaRPr lang="en-US" dirty="0"/>
          </a:p>
        </p:txBody>
      </p:sp>
    </p:spTree>
    <p:extLst>
      <p:ext uri="{BB962C8B-B14F-4D97-AF65-F5344CB8AC3E}">
        <p14:creationId xmlns:p14="http://schemas.microsoft.com/office/powerpoint/2010/main" val="332156524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solidFill>
                  <a:srgbClr val="FF0000"/>
                </a:solidFill>
              </a:rPr>
              <a:t>SELF-DIRECTED </a:t>
            </a:r>
            <a:r>
              <a:rPr lang="en-US" dirty="0" smtClean="0">
                <a:solidFill>
                  <a:srgbClr val="FF0000"/>
                </a:solidFill>
              </a:rPr>
              <a:t>IEP</a:t>
            </a:r>
            <a:r>
              <a:rPr lang="en-US" dirty="0">
                <a:solidFill>
                  <a:srgbClr val="FF0000"/>
                </a:solidFill>
              </a:rPr>
              <a:t/>
            </a:r>
            <a:br>
              <a:rPr lang="en-US" dirty="0">
                <a:solidFill>
                  <a:srgbClr val="FF0000"/>
                </a:solidFill>
              </a:rPr>
            </a:br>
            <a:r>
              <a:rPr lang="en-US" dirty="0">
                <a:solidFill>
                  <a:srgbClr val="FF0000"/>
                </a:solidFill>
              </a:rPr>
              <a:t>Goals and Objectives</a:t>
            </a:r>
            <a:endParaRPr lang="en-US" dirty="0"/>
          </a:p>
        </p:txBody>
      </p:sp>
      <p:sp>
        <p:nvSpPr>
          <p:cNvPr id="3" name="Content Placeholder 2"/>
          <p:cNvSpPr>
            <a:spLocks noGrp="1"/>
          </p:cNvSpPr>
          <p:nvPr>
            <p:ph idx="1"/>
          </p:nvPr>
        </p:nvSpPr>
        <p:spPr/>
        <p:txBody>
          <a:bodyPr>
            <a:normAutofit/>
          </a:bodyPr>
          <a:lstStyle/>
          <a:p>
            <a:pPr marL="0" indent="0" algn="ctr">
              <a:buNone/>
            </a:pPr>
            <a:r>
              <a:rPr lang="en-US" sz="6600" dirty="0"/>
              <a:t>What specific skills would you like to learn over the next year?</a:t>
            </a:r>
          </a:p>
          <a:p>
            <a:pPr marL="0" indent="0" algn="ctr">
              <a:buNone/>
            </a:pPr>
            <a:r>
              <a:rPr lang="en-US" dirty="0"/>
              <a:t> (can include academic or behavior)</a:t>
            </a:r>
          </a:p>
        </p:txBody>
      </p:sp>
    </p:spTree>
    <p:extLst>
      <p:ext uri="{BB962C8B-B14F-4D97-AF65-F5344CB8AC3E}">
        <p14:creationId xmlns:p14="http://schemas.microsoft.com/office/powerpoint/2010/main" val="148665765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solidFill>
                  <a:srgbClr val="FF0000"/>
                </a:solidFill>
              </a:rPr>
              <a:t>SELF-DIRECTED </a:t>
            </a:r>
            <a:r>
              <a:rPr lang="en-US" dirty="0" smtClean="0">
                <a:solidFill>
                  <a:srgbClr val="FF0000"/>
                </a:solidFill>
              </a:rPr>
              <a:t>IEP</a:t>
            </a:r>
            <a:r>
              <a:rPr lang="en-US" dirty="0">
                <a:solidFill>
                  <a:srgbClr val="FF0000"/>
                </a:solidFill>
              </a:rPr>
              <a:t/>
            </a:r>
            <a:br>
              <a:rPr lang="en-US" dirty="0">
                <a:solidFill>
                  <a:srgbClr val="FF0000"/>
                </a:solidFill>
              </a:rPr>
            </a:br>
            <a:r>
              <a:rPr lang="en-US" dirty="0">
                <a:solidFill>
                  <a:srgbClr val="FF0000"/>
                </a:solidFill>
              </a:rPr>
              <a:t>Postsecondary Goals</a:t>
            </a:r>
            <a:endParaRPr lang="en-US" dirty="0"/>
          </a:p>
        </p:txBody>
      </p:sp>
      <p:sp>
        <p:nvSpPr>
          <p:cNvPr id="3" name="Content Placeholder 2"/>
          <p:cNvSpPr>
            <a:spLocks noGrp="1"/>
          </p:cNvSpPr>
          <p:nvPr>
            <p:ph idx="1"/>
          </p:nvPr>
        </p:nvSpPr>
        <p:spPr/>
        <p:txBody>
          <a:bodyPr/>
          <a:lstStyle/>
          <a:p>
            <a:pPr marL="0" indent="0">
              <a:buNone/>
            </a:pPr>
            <a:r>
              <a:rPr lang="en-US" sz="4800" b="1" dirty="0"/>
              <a:t>What are your goals after high school in the following areas?</a:t>
            </a:r>
          </a:p>
          <a:p>
            <a:pPr marL="0" indent="0">
              <a:buNone/>
            </a:pPr>
            <a:r>
              <a:rPr lang="en-US" sz="5400" dirty="0"/>
              <a:t>   - </a:t>
            </a:r>
            <a:r>
              <a:rPr lang="en-US" sz="4800" dirty="0"/>
              <a:t>Independent Living</a:t>
            </a:r>
          </a:p>
          <a:p>
            <a:pPr marL="0" indent="0">
              <a:buNone/>
            </a:pPr>
            <a:r>
              <a:rPr lang="en-US" sz="4800" dirty="0"/>
              <a:t>   - Educational/Training</a:t>
            </a:r>
          </a:p>
          <a:p>
            <a:pPr marL="0" indent="0">
              <a:buNone/>
            </a:pPr>
            <a:r>
              <a:rPr lang="en-US" sz="4800" dirty="0"/>
              <a:t>   - Employment</a:t>
            </a:r>
          </a:p>
        </p:txBody>
      </p:sp>
    </p:spTree>
    <p:extLst>
      <p:ext uri="{BB962C8B-B14F-4D97-AF65-F5344CB8AC3E}">
        <p14:creationId xmlns:p14="http://schemas.microsoft.com/office/powerpoint/2010/main" val="327172853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solidFill>
                  <a:srgbClr val="FF0000"/>
                </a:solidFill>
              </a:rPr>
              <a:t>SELF-DIRECTED </a:t>
            </a:r>
            <a:r>
              <a:rPr lang="en-US" dirty="0" smtClean="0">
                <a:solidFill>
                  <a:srgbClr val="FF0000"/>
                </a:solidFill>
              </a:rPr>
              <a:t>IEP</a:t>
            </a:r>
            <a:br>
              <a:rPr lang="en-US" dirty="0" smtClean="0">
                <a:solidFill>
                  <a:srgbClr val="FF0000"/>
                </a:solidFill>
              </a:rPr>
            </a:br>
            <a:r>
              <a:rPr lang="en-US" dirty="0" smtClean="0">
                <a:solidFill>
                  <a:srgbClr val="FF0000"/>
                </a:solidFill>
              </a:rPr>
              <a:t>Course </a:t>
            </a:r>
            <a:r>
              <a:rPr lang="en-US" dirty="0">
                <a:solidFill>
                  <a:srgbClr val="FF0000"/>
                </a:solidFill>
              </a:rPr>
              <a:t>of Study</a:t>
            </a:r>
            <a:endParaRPr lang="en-US" dirty="0"/>
          </a:p>
        </p:txBody>
      </p:sp>
      <p:sp>
        <p:nvSpPr>
          <p:cNvPr id="3" name="Content Placeholder 2"/>
          <p:cNvSpPr>
            <a:spLocks noGrp="1"/>
          </p:cNvSpPr>
          <p:nvPr>
            <p:ph idx="1"/>
          </p:nvPr>
        </p:nvSpPr>
        <p:spPr>
          <a:xfrm>
            <a:off x="457200" y="2209801"/>
            <a:ext cx="8229600" cy="3581400"/>
          </a:xfrm>
        </p:spPr>
        <p:txBody>
          <a:bodyPr>
            <a:normAutofit lnSpcReduction="10000"/>
          </a:bodyPr>
          <a:lstStyle/>
          <a:p>
            <a:pPr marL="0" indent="0" algn="ctr">
              <a:buNone/>
            </a:pPr>
            <a:r>
              <a:rPr lang="en-US" sz="4800" dirty="0"/>
              <a:t>What are the specific classes you need to take for </a:t>
            </a:r>
            <a:r>
              <a:rPr lang="en-US" sz="4800" dirty="0" smtClean="0"/>
              <a:t>graduation? (Please include any electives </a:t>
            </a:r>
            <a:r>
              <a:rPr lang="en-US" sz="4800" dirty="0"/>
              <a:t>that will benefit you in the </a:t>
            </a:r>
            <a:r>
              <a:rPr lang="en-US" sz="4800" dirty="0" smtClean="0"/>
              <a:t>future.)</a:t>
            </a:r>
            <a:endParaRPr lang="en-US" sz="4800" dirty="0"/>
          </a:p>
        </p:txBody>
      </p:sp>
    </p:spTree>
    <p:extLst>
      <p:ext uri="{BB962C8B-B14F-4D97-AF65-F5344CB8AC3E}">
        <p14:creationId xmlns:p14="http://schemas.microsoft.com/office/powerpoint/2010/main" val="97328454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solidFill>
                  <a:srgbClr val="FF0000"/>
                </a:solidFill>
              </a:rPr>
              <a:t>SELF-DIRECTED </a:t>
            </a:r>
            <a:r>
              <a:rPr lang="en-US" dirty="0" smtClean="0">
                <a:solidFill>
                  <a:srgbClr val="FF0000"/>
                </a:solidFill>
              </a:rPr>
              <a:t>IEP</a:t>
            </a:r>
            <a:br>
              <a:rPr lang="en-US" dirty="0" smtClean="0">
                <a:solidFill>
                  <a:srgbClr val="FF0000"/>
                </a:solidFill>
              </a:rPr>
            </a:br>
            <a:r>
              <a:rPr lang="en-US" dirty="0" smtClean="0">
                <a:solidFill>
                  <a:srgbClr val="FF0000"/>
                </a:solidFill>
              </a:rPr>
              <a:t>Services</a:t>
            </a:r>
            <a:endParaRPr lang="en-US" dirty="0"/>
          </a:p>
        </p:txBody>
      </p:sp>
      <p:sp>
        <p:nvSpPr>
          <p:cNvPr id="3" name="Content Placeholder 2"/>
          <p:cNvSpPr>
            <a:spLocks noGrp="1"/>
          </p:cNvSpPr>
          <p:nvPr>
            <p:ph idx="1"/>
          </p:nvPr>
        </p:nvSpPr>
        <p:spPr/>
        <p:txBody>
          <a:bodyPr/>
          <a:lstStyle/>
          <a:p>
            <a:r>
              <a:rPr lang="en-US" dirty="0" smtClean="0"/>
              <a:t>When will you graduate?</a:t>
            </a:r>
            <a:endParaRPr lang="en-US" dirty="0"/>
          </a:p>
          <a:p>
            <a:r>
              <a:rPr lang="en-US" dirty="0"/>
              <a:t>Have you received information about </a:t>
            </a:r>
            <a:r>
              <a:rPr lang="en-US" dirty="0">
                <a:solidFill>
                  <a:srgbClr val="FFFF00"/>
                </a:solidFill>
              </a:rPr>
              <a:t>Vocational Education </a:t>
            </a:r>
            <a:r>
              <a:rPr lang="en-US" dirty="0"/>
              <a:t>while in high </a:t>
            </a:r>
            <a:r>
              <a:rPr lang="en-US" dirty="0" smtClean="0"/>
              <a:t>school? If so, when and how?</a:t>
            </a:r>
            <a:endParaRPr lang="en-US" dirty="0"/>
          </a:p>
          <a:p>
            <a:r>
              <a:rPr lang="en-US" dirty="0"/>
              <a:t>At what age are your parents no longer able to </a:t>
            </a:r>
            <a:r>
              <a:rPr lang="en-US" dirty="0" smtClean="0"/>
              <a:t>sign-off </a:t>
            </a:r>
            <a:r>
              <a:rPr lang="en-US" dirty="0"/>
              <a:t>on your IEP if there are no extenuating circumstances (this is called age of majority)?  </a:t>
            </a:r>
          </a:p>
          <a:p>
            <a:endParaRPr lang="en-US" dirty="0"/>
          </a:p>
        </p:txBody>
      </p:sp>
    </p:spTree>
    <p:extLst>
      <p:ext uri="{BB962C8B-B14F-4D97-AF65-F5344CB8AC3E}">
        <p14:creationId xmlns:p14="http://schemas.microsoft.com/office/powerpoint/2010/main" val="196484949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solidFill>
                  <a:srgbClr val="FF0000"/>
                </a:solidFill>
              </a:rPr>
              <a:t>SELF-DIRECTED </a:t>
            </a:r>
            <a:r>
              <a:rPr lang="en-US" dirty="0" smtClean="0">
                <a:solidFill>
                  <a:srgbClr val="FF0000"/>
                </a:solidFill>
              </a:rPr>
              <a:t>IEP</a:t>
            </a:r>
            <a:br>
              <a:rPr lang="en-US" dirty="0" smtClean="0">
                <a:solidFill>
                  <a:srgbClr val="FF0000"/>
                </a:solidFill>
              </a:rPr>
            </a:br>
            <a:r>
              <a:rPr lang="en-US" dirty="0" smtClean="0">
                <a:solidFill>
                  <a:srgbClr val="FF0000"/>
                </a:solidFill>
              </a:rPr>
              <a:t>Vocational </a:t>
            </a:r>
            <a:r>
              <a:rPr lang="en-US" dirty="0">
                <a:solidFill>
                  <a:srgbClr val="FF0000"/>
                </a:solidFill>
              </a:rPr>
              <a:t>Rehabilitation Counselor</a:t>
            </a:r>
            <a:endParaRPr lang="en-US" dirty="0"/>
          </a:p>
        </p:txBody>
      </p:sp>
      <p:sp>
        <p:nvSpPr>
          <p:cNvPr id="3" name="Content Placeholder 2"/>
          <p:cNvSpPr>
            <a:spLocks noGrp="1"/>
          </p:cNvSpPr>
          <p:nvPr>
            <p:ph idx="1"/>
          </p:nvPr>
        </p:nvSpPr>
        <p:spPr/>
        <p:txBody>
          <a:bodyPr>
            <a:normAutofit fontScale="85000" lnSpcReduction="20000"/>
          </a:bodyPr>
          <a:lstStyle/>
          <a:p>
            <a:pPr marL="0" indent="0" algn="ctr">
              <a:buNone/>
            </a:pPr>
            <a:r>
              <a:rPr lang="en-US" sz="5400" dirty="0" smtClean="0"/>
              <a:t>Do you know what types of services vocational rehabilitation counselors can provide to you?</a:t>
            </a:r>
          </a:p>
          <a:p>
            <a:pPr marL="0" indent="0" algn="ctr">
              <a:buNone/>
            </a:pPr>
            <a:endParaRPr lang="en-US" sz="5400" dirty="0" smtClean="0"/>
          </a:p>
          <a:p>
            <a:pPr marL="0" indent="0" algn="ctr">
              <a:buNone/>
            </a:pPr>
            <a:r>
              <a:rPr lang="en-US" sz="5400" dirty="0" smtClean="0"/>
              <a:t>Have </a:t>
            </a:r>
            <a:r>
              <a:rPr lang="en-US" sz="5400" dirty="0"/>
              <a:t>you ever met with your vocational rehabilitation </a:t>
            </a:r>
            <a:r>
              <a:rPr lang="en-US" sz="5400" dirty="0" smtClean="0"/>
              <a:t>counselor? </a:t>
            </a:r>
            <a:endParaRPr lang="en-US" sz="5400" dirty="0"/>
          </a:p>
        </p:txBody>
      </p:sp>
    </p:spTree>
    <p:extLst>
      <p:ext uri="{BB962C8B-B14F-4D97-AF65-F5344CB8AC3E}">
        <p14:creationId xmlns:p14="http://schemas.microsoft.com/office/powerpoint/2010/main" val="68899087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solidFill>
                  <a:srgbClr val="FF0000"/>
                </a:solidFill>
              </a:rPr>
              <a:t>SELF-DIRECTED </a:t>
            </a:r>
            <a:r>
              <a:rPr lang="en-US" dirty="0" smtClean="0">
                <a:solidFill>
                  <a:srgbClr val="FF0000"/>
                </a:solidFill>
              </a:rPr>
              <a:t>IEP</a:t>
            </a:r>
            <a:br>
              <a:rPr lang="en-US" dirty="0" smtClean="0">
                <a:solidFill>
                  <a:srgbClr val="FF0000"/>
                </a:solidFill>
              </a:rPr>
            </a:br>
            <a:r>
              <a:rPr lang="en-US" dirty="0" smtClean="0">
                <a:solidFill>
                  <a:srgbClr val="FF0000"/>
                </a:solidFill>
              </a:rPr>
              <a:t>State </a:t>
            </a:r>
            <a:r>
              <a:rPr lang="en-US" dirty="0">
                <a:solidFill>
                  <a:srgbClr val="FF0000"/>
                </a:solidFill>
              </a:rPr>
              <a:t>and District Assessment Program</a:t>
            </a:r>
            <a:endParaRPr lang="en-US" dirty="0"/>
          </a:p>
        </p:txBody>
      </p:sp>
      <p:sp>
        <p:nvSpPr>
          <p:cNvPr id="3" name="Content Placeholder 2"/>
          <p:cNvSpPr>
            <a:spLocks noGrp="1"/>
          </p:cNvSpPr>
          <p:nvPr>
            <p:ph idx="1"/>
          </p:nvPr>
        </p:nvSpPr>
        <p:spPr/>
        <p:txBody>
          <a:bodyPr>
            <a:normAutofit fontScale="92500"/>
          </a:bodyPr>
          <a:lstStyle/>
          <a:p>
            <a:pPr marL="0" indent="0" algn="ctr">
              <a:buNone/>
            </a:pPr>
            <a:r>
              <a:rPr lang="en-US" sz="4800" dirty="0"/>
              <a:t>What major exams do you take and what accommodations do you receive on these exams?  Are there things that are not currently being done when you test that you think would benefit you?</a:t>
            </a:r>
          </a:p>
        </p:txBody>
      </p:sp>
    </p:spTree>
    <p:extLst>
      <p:ext uri="{BB962C8B-B14F-4D97-AF65-F5344CB8AC3E}">
        <p14:creationId xmlns:p14="http://schemas.microsoft.com/office/powerpoint/2010/main" val="353786725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solidFill>
                  <a:srgbClr val="FF0000"/>
                </a:solidFill>
              </a:rPr>
              <a:t>SELF-DIRECTED </a:t>
            </a:r>
            <a:r>
              <a:rPr lang="en-US" dirty="0" smtClean="0">
                <a:solidFill>
                  <a:srgbClr val="FF0000"/>
                </a:solidFill>
              </a:rPr>
              <a:t>IEP</a:t>
            </a:r>
            <a:br>
              <a:rPr lang="en-US" dirty="0" smtClean="0">
                <a:solidFill>
                  <a:srgbClr val="FF0000"/>
                </a:solidFill>
              </a:rPr>
            </a:br>
            <a:r>
              <a:rPr lang="en-US" dirty="0" smtClean="0">
                <a:solidFill>
                  <a:srgbClr val="FF0000"/>
                </a:solidFill>
              </a:rPr>
              <a:t>LRE</a:t>
            </a:r>
            <a:endParaRPr lang="en-US" dirty="0"/>
          </a:p>
        </p:txBody>
      </p:sp>
      <p:sp>
        <p:nvSpPr>
          <p:cNvPr id="3" name="Content Placeholder 2"/>
          <p:cNvSpPr>
            <a:spLocks noGrp="1"/>
          </p:cNvSpPr>
          <p:nvPr>
            <p:ph idx="1"/>
          </p:nvPr>
        </p:nvSpPr>
        <p:spPr/>
        <p:txBody>
          <a:bodyPr>
            <a:normAutofit fontScale="92500" lnSpcReduction="10000"/>
          </a:bodyPr>
          <a:lstStyle/>
          <a:p>
            <a:r>
              <a:rPr lang="en-US" sz="3500" dirty="0"/>
              <a:t>LRE- Stands for Least Restrictive Environment</a:t>
            </a:r>
          </a:p>
          <a:p>
            <a:pPr marL="0" indent="0" algn="ctr">
              <a:buNone/>
            </a:pPr>
            <a:endParaRPr lang="en-US" sz="4400" dirty="0"/>
          </a:p>
          <a:p>
            <a:pPr marL="0" indent="0" algn="ctr">
              <a:buNone/>
            </a:pPr>
            <a:r>
              <a:rPr lang="en-US" sz="4400" dirty="0"/>
              <a:t>Do you feel you are currently in the correct placement (general education classes vs special education classes) </a:t>
            </a:r>
            <a:r>
              <a:rPr lang="en-US" sz="4400" dirty="0" smtClean="0"/>
              <a:t>which </a:t>
            </a:r>
            <a:r>
              <a:rPr lang="en-US" sz="4400" dirty="0"/>
              <a:t>best meets your individual needs to succeed?</a:t>
            </a:r>
          </a:p>
        </p:txBody>
      </p:sp>
    </p:spTree>
    <p:extLst>
      <p:ext uri="{BB962C8B-B14F-4D97-AF65-F5344CB8AC3E}">
        <p14:creationId xmlns:p14="http://schemas.microsoft.com/office/powerpoint/2010/main" val="403052516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solidFill>
                  <a:srgbClr val="FF0000"/>
                </a:solidFill>
              </a:rPr>
              <a:t>SELF-DIRECTED </a:t>
            </a:r>
            <a:r>
              <a:rPr lang="en-US" dirty="0" smtClean="0">
                <a:solidFill>
                  <a:srgbClr val="FF0000"/>
                </a:solidFill>
              </a:rPr>
              <a:t>IEP</a:t>
            </a:r>
            <a:r>
              <a:rPr lang="en-US" dirty="0">
                <a:solidFill>
                  <a:srgbClr val="FF0000"/>
                </a:solidFill>
              </a:rPr>
              <a:t/>
            </a:r>
            <a:br>
              <a:rPr lang="en-US" dirty="0">
                <a:solidFill>
                  <a:srgbClr val="FF0000"/>
                </a:solidFill>
              </a:rPr>
            </a:br>
            <a:r>
              <a:rPr lang="en-US" dirty="0">
                <a:solidFill>
                  <a:srgbClr val="FF0000"/>
                </a:solidFill>
              </a:rPr>
              <a:t>Conducting the Meeting</a:t>
            </a:r>
          </a:p>
        </p:txBody>
      </p:sp>
      <p:sp>
        <p:nvSpPr>
          <p:cNvPr id="3" name="Content Placeholder 2"/>
          <p:cNvSpPr>
            <a:spLocks noGrp="1"/>
          </p:cNvSpPr>
          <p:nvPr>
            <p:ph idx="1"/>
          </p:nvPr>
        </p:nvSpPr>
        <p:spPr/>
        <p:txBody>
          <a:bodyPr>
            <a:normAutofit/>
          </a:bodyPr>
          <a:lstStyle/>
          <a:p>
            <a:pPr marL="0" indent="0" algn="ctr">
              <a:buNone/>
            </a:pPr>
            <a:r>
              <a:rPr lang="en-US" sz="6000" dirty="0"/>
              <a:t>In your </a:t>
            </a:r>
            <a:r>
              <a:rPr lang="en-US" sz="6000" dirty="0" smtClean="0"/>
              <a:t>opinion, </a:t>
            </a:r>
            <a:r>
              <a:rPr lang="en-US" sz="6000" dirty="0"/>
              <a:t>who </a:t>
            </a:r>
            <a:r>
              <a:rPr lang="en-US" sz="6000" dirty="0" smtClean="0"/>
              <a:t>do you think should run </a:t>
            </a:r>
            <a:r>
              <a:rPr lang="en-US" sz="6000" dirty="0"/>
              <a:t>your IEP </a:t>
            </a:r>
            <a:r>
              <a:rPr lang="en-US" sz="6000" dirty="0" smtClean="0"/>
              <a:t>meeting?</a:t>
            </a:r>
          </a:p>
          <a:p>
            <a:pPr marL="0" indent="0" algn="ctr">
              <a:buNone/>
            </a:pPr>
            <a:r>
              <a:rPr lang="en-US" dirty="0" smtClean="0"/>
              <a:t>Explain </a:t>
            </a:r>
            <a:r>
              <a:rPr lang="en-US" dirty="0"/>
              <a:t>why you chose this </a:t>
            </a:r>
            <a:r>
              <a:rPr lang="en-US" dirty="0" smtClean="0"/>
              <a:t>person. Also</a:t>
            </a:r>
            <a:r>
              <a:rPr lang="en-US" dirty="0"/>
              <a:t>, who knows you and your needs the best?</a:t>
            </a:r>
          </a:p>
        </p:txBody>
      </p:sp>
    </p:spTree>
    <p:extLst>
      <p:ext uri="{BB962C8B-B14F-4D97-AF65-F5344CB8AC3E}">
        <p14:creationId xmlns:p14="http://schemas.microsoft.com/office/powerpoint/2010/main" val="103725750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solidFill>
                  <a:srgbClr val="FF0000"/>
                </a:solidFill>
              </a:rPr>
              <a:t>SELF-DIRECTED IEP-</a:t>
            </a:r>
            <a:br>
              <a:rPr lang="en-US" dirty="0">
                <a:solidFill>
                  <a:srgbClr val="FF0000"/>
                </a:solidFill>
              </a:rPr>
            </a:br>
            <a:r>
              <a:rPr lang="en-US" dirty="0">
                <a:solidFill>
                  <a:srgbClr val="FF0000"/>
                </a:solidFill>
              </a:rPr>
              <a:t>Conducting the Meeting</a:t>
            </a:r>
            <a:endParaRPr lang="en-US" dirty="0"/>
          </a:p>
        </p:txBody>
      </p:sp>
      <p:sp>
        <p:nvSpPr>
          <p:cNvPr id="3" name="Content Placeholder 2"/>
          <p:cNvSpPr>
            <a:spLocks noGrp="1"/>
          </p:cNvSpPr>
          <p:nvPr>
            <p:ph idx="1"/>
          </p:nvPr>
        </p:nvSpPr>
        <p:spPr/>
        <p:txBody>
          <a:bodyPr>
            <a:normAutofit/>
          </a:bodyPr>
          <a:lstStyle/>
          <a:p>
            <a:pPr marL="0" indent="0" algn="ctr">
              <a:buNone/>
            </a:pPr>
            <a:r>
              <a:rPr lang="en-US" sz="6000" dirty="0" smtClean="0"/>
              <a:t>Who should </a:t>
            </a:r>
            <a:r>
              <a:rPr lang="en-US" sz="6000" dirty="0"/>
              <a:t>you invite to your IEP meeting?</a:t>
            </a:r>
          </a:p>
          <a:p>
            <a:pPr marL="0" indent="0" algn="ctr">
              <a:buNone/>
            </a:pPr>
            <a:r>
              <a:rPr lang="en-US" sz="6000" dirty="0"/>
              <a:t>Explain the role of each person at the meeting.</a:t>
            </a:r>
          </a:p>
        </p:txBody>
      </p:sp>
    </p:spTree>
    <p:extLst>
      <p:ext uri="{BB962C8B-B14F-4D97-AF65-F5344CB8AC3E}">
        <p14:creationId xmlns:p14="http://schemas.microsoft.com/office/powerpoint/2010/main" val="247952955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solidFill>
                  <a:srgbClr val="FF0000"/>
                </a:solidFill>
              </a:rPr>
              <a:t>SELF-DIRECTED IEP-</a:t>
            </a:r>
            <a:br>
              <a:rPr lang="en-US" dirty="0">
                <a:solidFill>
                  <a:srgbClr val="FF0000"/>
                </a:solidFill>
              </a:rPr>
            </a:br>
            <a:r>
              <a:rPr lang="en-US" dirty="0">
                <a:solidFill>
                  <a:srgbClr val="FF0000"/>
                </a:solidFill>
              </a:rPr>
              <a:t>Conducting the Meeting</a:t>
            </a:r>
            <a:endParaRPr lang="en-US" dirty="0"/>
          </a:p>
        </p:txBody>
      </p:sp>
      <p:sp>
        <p:nvSpPr>
          <p:cNvPr id="3" name="Content Placeholder 2"/>
          <p:cNvSpPr>
            <a:spLocks noGrp="1"/>
          </p:cNvSpPr>
          <p:nvPr>
            <p:ph idx="1"/>
          </p:nvPr>
        </p:nvSpPr>
        <p:spPr/>
        <p:txBody>
          <a:bodyPr>
            <a:normAutofit lnSpcReduction="10000"/>
          </a:bodyPr>
          <a:lstStyle/>
          <a:p>
            <a:pPr marL="0" indent="0" algn="ctr">
              <a:buNone/>
            </a:pPr>
            <a:r>
              <a:rPr lang="en-US" sz="3600" u="sng" dirty="0"/>
              <a:t>Scenario</a:t>
            </a:r>
            <a:r>
              <a:rPr lang="en-US" sz="3600" dirty="0"/>
              <a:t>- </a:t>
            </a:r>
            <a:r>
              <a:rPr lang="en-US" sz="3600" i="1" dirty="0"/>
              <a:t>Your IEP calls for the teacher to provide you with a copy of the class notes.  Your English teachers feels this is inappropriate and you do not need this.  However, you and your mother feel you still need the </a:t>
            </a:r>
            <a:r>
              <a:rPr lang="en-US" sz="3600" i="1" dirty="0" smtClean="0"/>
              <a:t>accommodations.</a:t>
            </a:r>
          </a:p>
          <a:p>
            <a:pPr marL="0" indent="0" algn="ctr">
              <a:buNone/>
            </a:pPr>
            <a:r>
              <a:rPr lang="en-US" sz="3600" b="1" dirty="0" smtClean="0"/>
              <a:t>How </a:t>
            </a:r>
            <a:r>
              <a:rPr lang="en-US" sz="3600" b="1" dirty="0"/>
              <a:t>would you deal with the difference of opinions during </a:t>
            </a:r>
            <a:r>
              <a:rPr lang="en-US" sz="3600" b="1" dirty="0" smtClean="0"/>
              <a:t>your </a:t>
            </a:r>
            <a:r>
              <a:rPr lang="en-US" sz="3600" b="1" dirty="0"/>
              <a:t>IEP meeting?</a:t>
            </a:r>
          </a:p>
        </p:txBody>
      </p:sp>
    </p:spTree>
    <p:extLst>
      <p:ext uri="{BB962C8B-B14F-4D97-AF65-F5344CB8AC3E}">
        <p14:creationId xmlns:p14="http://schemas.microsoft.com/office/powerpoint/2010/main" val="29137069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SELF-AWARNESS</a:t>
            </a:r>
            <a:endParaRPr lang="en-US" dirty="0">
              <a:solidFill>
                <a:srgbClr val="FF0000"/>
              </a:solidFill>
            </a:endParaRPr>
          </a:p>
        </p:txBody>
      </p:sp>
      <p:sp>
        <p:nvSpPr>
          <p:cNvPr id="3" name="Content Placeholder 2"/>
          <p:cNvSpPr>
            <a:spLocks noGrp="1"/>
          </p:cNvSpPr>
          <p:nvPr>
            <p:ph idx="1"/>
          </p:nvPr>
        </p:nvSpPr>
        <p:spPr/>
        <p:txBody>
          <a:bodyPr/>
          <a:lstStyle/>
          <a:p>
            <a:pPr marL="0" indent="0" algn="ctr">
              <a:buNone/>
            </a:pPr>
            <a:r>
              <a:rPr lang="en-US" sz="6600" dirty="0" smtClean="0"/>
              <a:t>List </a:t>
            </a:r>
            <a:r>
              <a:rPr lang="en-US" sz="6600" dirty="0"/>
              <a:t>10 words or phrases to describe the person you admire the most.</a:t>
            </a:r>
          </a:p>
          <a:p>
            <a:pPr marL="0" indent="0">
              <a:buNone/>
            </a:pPr>
            <a:endParaRPr lang="en-US" dirty="0"/>
          </a:p>
        </p:txBody>
      </p:sp>
    </p:spTree>
    <p:extLst>
      <p:ext uri="{BB962C8B-B14F-4D97-AF65-F5344CB8AC3E}">
        <p14:creationId xmlns:p14="http://schemas.microsoft.com/office/powerpoint/2010/main" val="63240473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solidFill>
                  <a:srgbClr val="FF0000"/>
                </a:solidFill>
              </a:rPr>
              <a:t>SELF-DIRECTED IEP-</a:t>
            </a:r>
            <a:br>
              <a:rPr lang="en-US" dirty="0">
                <a:solidFill>
                  <a:srgbClr val="FF0000"/>
                </a:solidFill>
              </a:rPr>
            </a:br>
            <a:r>
              <a:rPr lang="en-US" dirty="0">
                <a:solidFill>
                  <a:srgbClr val="FF0000"/>
                </a:solidFill>
              </a:rPr>
              <a:t>Conducting the Meeting</a:t>
            </a:r>
            <a:endParaRPr lang="en-US" dirty="0"/>
          </a:p>
        </p:txBody>
      </p:sp>
      <p:sp>
        <p:nvSpPr>
          <p:cNvPr id="3" name="Content Placeholder 2"/>
          <p:cNvSpPr>
            <a:spLocks noGrp="1"/>
          </p:cNvSpPr>
          <p:nvPr>
            <p:ph idx="1"/>
          </p:nvPr>
        </p:nvSpPr>
        <p:spPr/>
        <p:txBody>
          <a:bodyPr>
            <a:normAutofit fontScale="92500" lnSpcReduction="10000"/>
          </a:bodyPr>
          <a:lstStyle/>
          <a:p>
            <a:pPr marL="0" indent="0" algn="ctr">
              <a:buNone/>
            </a:pPr>
            <a:r>
              <a:rPr lang="en-US" dirty="0"/>
              <a:t> </a:t>
            </a:r>
            <a:r>
              <a:rPr lang="en-US" sz="5400" dirty="0"/>
              <a:t>In one </a:t>
            </a:r>
            <a:r>
              <a:rPr lang="en-US" sz="5400" dirty="0" smtClean="0"/>
              <a:t>paragraph, </a:t>
            </a:r>
            <a:r>
              <a:rPr lang="en-US" sz="5400" dirty="0"/>
              <a:t>explain how you would end your IEP </a:t>
            </a:r>
            <a:r>
              <a:rPr lang="en-US" sz="5400" dirty="0" smtClean="0"/>
              <a:t>meeting? </a:t>
            </a:r>
            <a:r>
              <a:rPr lang="en-US" sz="5400" smtClean="0"/>
              <a:t>What are the </a:t>
            </a:r>
            <a:r>
              <a:rPr lang="en-US" sz="5400" dirty="0"/>
              <a:t>knowledge and feelings you want everyone to walk </a:t>
            </a:r>
            <a:r>
              <a:rPr lang="en-US" sz="5400"/>
              <a:t>away </a:t>
            </a:r>
            <a:r>
              <a:rPr lang="en-US" sz="5400" smtClean="0"/>
              <a:t>with?</a:t>
            </a:r>
            <a:endParaRPr lang="en-US" sz="5400" dirty="0"/>
          </a:p>
        </p:txBody>
      </p:sp>
    </p:spTree>
    <p:extLst>
      <p:ext uri="{BB962C8B-B14F-4D97-AF65-F5344CB8AC3E}">
        <p14:creationId xmlns:p14="http://schemas.microsoft.com/office/powerpoint/2010/main" val="12787433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0000"/>
                </a:solidFill>
              </a:rPr>
              <a:t>SELF-AWARENESS</a:t>
            </a:r>
          </a:p>
        </p:txBody>
      </p:sp>
      <p:sp>
        <p:nvSpPr>
          <p:cNvPr id="3" name="Content Placeholder 2"/>
          <p:cNvSpPr>
            <a:spLocks noGrp="1"/>
          </p:cNvSpPr>
          <p:nvPr>
            <p:ph idx="1"/>
          </p:nvPr>
        </p:nvSpPr>
        <p:spPr/>
        <p:txBody>
          <a:bodyPr>
            <a:normAutofit/>
          </a:bodyPr>
          <a:lstStyle/>
          <a:p>
            <a:pPr lvl="0"/>
            <a:r>
              <a:rPr lang="en-US" dirty="0"/>
              <a:t>What do you do well? </a:t>
            </a:r>
          </a:p>
          <a:p>
            <a:pPr lvl="0"/>
            <a:r>
              <a:rPr lang="en-US" dirty="0"/>
              <a:t>What do you need to work on improving? </a:t>
            </a:r>
          </a:p>
          <a:p>
            <a:pPr lvl="0"/>
            <a:r>
              <a:rPr lang="en-US" dirty="0"/>
              <a:t>What are things you enjoy </a:t>
            </a:r>
            <a:r>
              <a:rPr lang="en-US" dirty="0" smtClean="0"/>
              <a:t>doing? Why </a:t>
            </a:r>
            <a:r>
              <a:rPr lang="en-US" dirty="0"/>
              <a:t>do you </a:t>
            </a:r>
            <a:r>
              <a:rPr lang="en-US" dirty="0" smtClean="0"/>
              <a:t>enjoy </a:t>
            </a:r>
            <a:r>
              <a:rPr lang="en-US" dirty="0"/>
              <a:t>these things? </a:t>
            </a:r>
          </a:p>
          <a:p>
            <a:pPr lvl="0"/>
            <a:r>
              <a:rPr lang="en-US" dirty="0"/>
              <a:t>What are things you dislike doing? Why do you dislike these things?</a:t>
            </a:r>
          </a:p>
          <a:p>
            <a:pPr lvl="0"/>
            <a:r>
              <a:rPr lang="en-US" dirty="0"/>
              <a:t>What motivates you and makes you happy? </a:t>
            </a:r>
          </a:p>
        </p:txBody>
      </p:sp>
    </p:spTree>
    <p:extLst>
      <p:ext uri="{BB962C8B-B14F-4D97-AF65-F5344CB8AC3E}">
        <p14:creationId xmlns:p14="http://schemas.microsoft.com/office/powerpoint/2010/main" val="36272368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0000"/>
                </a:solidFill>
              </a:rPr>
              <a:t>SELF-AWARENESS</a:t>
            </a:r>
          </a:p>
        </p:txBody>
      </p:sp>
      <p:sp>
        <p:nvSpPr>
          <p:cNvPr id="3" name="Content Placeholder 2"/>
          <p:cNvSpPr>
            <a:spLocks noGrp="1"/>
          </p:cNvSpPr>
          <p:nvPr>
            <p:ph idx="1"/>
          </p:nvPr>
        </p:nvSpPr>
        <p:spPr/>
        <p:txBody>
          <a:bodyPr>
            <a:normAutofit fontScale="77500" lnSpcReduction="20000"/>
          </a:bodyPr>
          <a:lstStyle/>
          <a:p>
            <a:pPr marL="0" indent="0">
              <a:buNone/>
            </a:pPr>
            <a:r>
              <a:rPr lang="en-US" dirty="0"/>
              <a:t>“We search for happiness everywhere, but we are like Tolstoy's fabled beggar who spent his life sitting on a pot of gold, under him the whole time. Your treasure--your perfection--is within you already. But to claim it, you must leave behind the commotion of the mind and abandon the desires of the ego and enter into the silence of the heart.” </a:t>
            </a:r>
            <a:endParaRPr lang="en-US" dirty="0" smtClean="0"/>
          </a:p>
          <a:p>
            <a:pPr marL="0" indent="0" algn="ctr">
              <a:buNone/>
            </a:pPr>
            <a:r>
              <a:rPr lang="en-US" dirty="0" smtClean="0">
                <a:solidFill>
                  <a:srgbClr val="FF0000"/>
                </a:solidFill>
              </a:rPr>
              <a:t>Elizabeth Gilbert;</a:t>
            </a:r>
            <a:r>
              <a:rPr lang="en-US" i="1" dirty="0" smtClean="0">
                <a:solidFill>
                  <a:srgbClr val="FF0000"/>
                </a:solidFill>
              </a:rPr>
              <a:t> Eat, Pray, Love: One Woman’s Search for Everything Across Italy, India and Indonesia</a:t>
            </a:r>
            <a:endParaRPr lang="en-US" dirty="0" smtClean="0">
              <a:solidFill>
                <a:srgbClr val="FF0000"/>
              </a:solidFill>
            </a:endParaRPr>
          </a:p>
          <a:p>
            <a:pPr marL="0" indent="0" algn="ctr">
              <a:buNone/>
            </a:pPr>
            <a:endParaRPr lang="en-US" dirty="0">
              <a:solidFill>
                <a:srgbClr val="FF0000"/>
              </a:solidFill>
            </a:endParaRPr>
          </a:p>
          <a:p>
            <a:pPr marL="0" indent="0" algn="ctr">
              <a:buNone/>
            </a:pPr>
            <a:r>
              <a:rPr lang="en-US" sz="5600" dirty="0" smtClean="0"/>
              <a:t>In </a:t>
            </a:r>
            <a:r>
              <a:rPr lang="en-US" sz="5600" dirty="0"/>
              <a:t>your </a:t>
            </a:r>
            <a:r>
              <a:rPr lang="en-US" sz="5600" dirty="0" smtClean="0"/>
              <a:t>opinion, what does the quote mean?</a:t>
            </a:r>
            <a:endParaRPr lang="en-US" sz="5600" dirty="0"/>
          </a:p>
          <a:p>
            <a:endParaRPr lang="en-US" dirty="0"/>
          </a:p>
        </p:txBody>
      </p:sp>
    </p:spTree>
    <p:extLst>
      <p:ext uri="{BB962C8B-B14F-4D97-AF65-F5344CB8AC3E}">
        <p14:creationId xmlns:p14="http://schemas.microsoft.com/office/powerpoint/2010/main" val="13211284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a:solidFill>
                  <a:srgbClr val="FF0000"/>
                </a:solidFill>
              </a:rPr>
              <a:t>PICK  3 OR MORE ITEMS THAT WOULD HELP YOU BECOME A BETTER STUDENT</a:t>
            </a:r>
            <a:br>
              <a:rPr lang="en-US" sz="3600" dirty="0">
                <a:solidFill>
                  <a:srgbClr val="FF0000"/>
                </a:solidFill>
              </a:rPr>
            </a:br>
            <a:r>
              <a:rPr lang="en-US" sz="3600" dirty="0">
                <a:solidFill>
                  <a:srgbClr val="FF0000"/>
                </a:solidFill>
              </a:rPr>
              <a:t>AND EXPLAIN WHY</a:t>
            </a:r>
          </a:p>
        </p:txBody>
      </p:sp>
      <p:sp>
        <p:nvSpPr>
          <p:cNvPr id="3" name="Content Placeholder 2"/>
          <p:cNvSpPr>
            <a:spLocks noGrp="1"/>
          </p:cNvSpPr>
          <p:nvPr>
            <p:ph idx="1"/>
          </p:nvPr>
        </p:nvSpPr>
        <p:spPr>
          <a:xfrm>
            <a:off x="457200" y="1600200"/>
            <a:ext cx="8229600" cy="5029200"/>
          </a:xfrm>
        </p:spPr>
        <p:txBody>
          <a:bodyPr>
            <a:normAutofit fontScale="32500" lnSpcReduction="20000"/>
          </a:bodyPr>
          <a:lstStyle/>
          <a:p>
            <a:pPr lvl="0"/>
            <a:r>
              <a:rPr lang="en-US" sz="6200" dirty="0"/>
              <a:t>Sit in quiet area </a:t>
            </a:r>
          </a:p>
          <a:p>
            <a:pPr lvl="0"/>
            <a:r>
              <a:rPr lang="en-US" sz="6200" dirty="0"/>
              <a:t>Sit near a good role model </a:t>
            </a:r>
          </a:p>
          <a:p>
            <a:pPr lvl="0"/>
            <a:r>
              <a:rPr lang="en-US" sz="6200" dirty="0"/>
              <a:t>Sit </a:t>
            </a:r>
            <a:r>
              <a:rPr lang="en-US" sz="6200" dirty="0" smtClean="0"/>
              <a:t>near a </a:t>
            </a:r>
            <a:r>
              <a:rPr lang="en-US" sz="6200" dirty="0"/>
              <a:t>"study buddy" </a:t>
            </a:r>
          </a:p>
          <a:p>
            <a:pPr lvl="0"/>
            <a:r>
              <a:rPr lang="en-US" sz="6200" dirty="0"/>
              <a:t>Increase distance between desks </a:t>
            </a:r>
          </a:p>
          <a:p>
            <a:pPr lvl="0"/>
            <a:r>
              <a:rPr lang="en-US" sz="6200" dirty="0"/>
              <a:t>Allowed </a:t>
            </a:r>
            <a:r>
              <a:rPr lang="en-US" sz="6200" dirty="0" smtClean="0"/>
              <a:t>extra </a:t>
            </a:r>
            <a:r>
              <a:rPr lang="en-US" sz="6200" dirty="0"/>
              <a:t>time to complete assigned work </a:t>
            </a:r>
          </a:p>
          <a:p>
            <a:pPr lvl="0"/>
            <a:r>
              <a:rPr lang="en-US" sz="6200" dirty="0" smtClean="0"/>
              <a:t>Shortened </a:t>
            </a:r>
            <a:r>
              <a:rPr lang="en-US" sz="6200" dirty="0"/>
              <a:t>assignments or work periods to coincide with span of attention; use timer </a:t>
            </a:r>
          </a:p>
          <a:p>
            <a:pPr lvl="0"/>
            <a:r>
              <a:rPr lang="en-US" sz="6200" dirty="0"/>
              <a:t>Break long assignments into smaller </a:t>
            </a:r>
            <a:r>
              <a:rPr lang="en-US" sz="6200" dirty="0" smtClean="0"/>
              <a:t>chunks </a:t>
            </a:r>
            <a:r>
              <a:rPr lang="en-US" sz="6200" dirty="0"/>
              <a:t>so student can see end to work </a:t>
            </a:r>
          </a:p>
          <a:p>
            <a:pPr lvl="0"/>
            <a:r>
              <a:rPr lang="en-US" sz="6200" dirty="0"/>
              <a:t>Getting assignments one at a time to avoid work overload </a:t>
            </a:r>
          </a:p>
          <a:p>
            <a:pPr lvl="0"/>
            <a:r>
              <a:rPr lang="en-US" sz="6200" dirty="0"/>
              <a:t>Reduced amount of homework </a:t>
            </a:r>
          </a:p>
          <a:p>
            <a:pPr lvl="0"/>
            <a:r>
              <a:rPr lang="en-US" sz="6200" dirty="0"/>
              <a:t>Learn self-monitoring cueing</a:t>
            </a:r>
          </a:p>
          <a:p>
            <a:pPr lvl="0"/>
            <a:r>
              <a:rPr lang="en-US" sz="6200" dirty="0"/>
              <a:t>If teacher will pair written instructions with oral instructions </a:t>
            </a:r>
          </a:p>
          <a:p>
            <a:pPr lvl="0"/>
            <a:r>
              <a:rPr lang="en-US" sz="6200" dirty="0"/>
              <a:t>Have peer assistance in note taking </a:t>
            </a:r>
          </a:p>
          <a:p>
            <a:pPr lvl="0"/>
            <a:r>
              <a:rPr lang="en-US" sz="6200" dirty="0"/>
              <a:t>Teacher must give clear, concise instructions </a:t>
            </a:r>
          </a:p>
          <a:p>
            <a:pPr lvl="0"/>
            <a:r>
              <a:rPr lang="en-US" sz="6200" dirty="0"/>
              <a:t>Get cues from the teacher to stay on </a:t>
            </a:r>
            <a:r>
              <a:rPr lang="en-US" sz="6200" dirty="0" smtClean="0"/>
              <a:t>task (i.e</a:t>
            </a:r>
            <a:r>
              <a:rPr lang="en-US" sz="6200" dirty="0"/>
              <a:t>. private </a:t>
            </a:r>
            <a:r>
              <a:rPr lang="en-US" sz="6200" dirty="0" smtClean="0"/>
              <a:t>signal) </a:t>
            </a:r>
            <a:endParaRPr lang="en-US" sz="6200" dirty="0"/>
          </a:p>
          <a:p>
            <a:endParaRPr lang="en-US" dirty="0"/>
          </a:p>
        </p:txBody>
      </p:sp>
    </p:spTree>
    <p:extLst>
      <p:ext uri="{BB962C8B-B14F-4D97-AF65-F5344CB8AC3E}">
        <p14:creationId xmlns:p14="http://schemas.microsoft.com/office/powerpoint/2010/main" val="34063046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0000"/>
                </a:solidFill>
              </a:rPr>
              <a:t>	SELF-AWARENESS</a:t>
            </a:r>
          </a:p>
        </p:txBody>
      </p:sp>
      <p:sp>
        <p:nvSpPr>
          <p:cNvPr id="3" name="Content Placeholder 2"/>
          <p:cNvSpPr>
            <a:spLocks noGrp="1"/>
          </p:cNvSpPr>
          <p:nvPr>
            <p:ph idx="1"/>
          </p:nvPr>
        </p:nvSpPr>
        <p:spPr/>
        <p:txBody>
          <a:bodyPr>
            <a:normAutofit/>
          </a:bodyPr>
          <a:lstStyle/>
          <a:p>
            <a:pPr marL="0" indent="0">
              <a:buNone/>
            </a:pPr>
            <a:r>
              <a:rPr lang="en-US" sz="4400" dirty="0"/>
              <a:t>What are three things you believe you need in order to have a great </a:t>
            </a:r>
            <a:r>
              <a:rPr lang="en-US" sz="4400" dirty="0" smtClean="0"/>
              <a:t>life? Why </a:t>
            </a:r>
            <a:r>
              <a:rPr lang="en-US" sz="4400" dirty="0"/>
              <a:t>are those three things significant to </a:t>
            </a:r>
            <a:r>
              <a:rPr lang="en-US" sz="4400" dirty="0" smtClean="0"/>
              <a:t>you? Do </a:t>
            </a:r>
            <a:r>
              <a:rPr lang="en-US" sz="4400" dirty="0"/>
              <a:t>you believe you can have those </a:t>
            </a:r>
            <a:r>
              <a:rPr lang="en-US" sz="4400" dirty="0" smtClean="0"/>
              <a:t>three things now?</a:t>
            </a:r>
            <a:r>
              <a:rPr lang="en-US" sz="4400" dirty="0"/>
              <a:t> </a:t>
            </a:r>
            <a:r>
              <a:rPr lang="en-US" sz="4400" dirty="0" smtClean="0"/>
              <a:t>Why </a:t>
            </a:r>
            <a:r>
              <a:rPr lang="en-US" sz="4400" dirty="0"/>
              <a:t>or why not?</a:t>
            </a:r>
          </a:p>
          <a:p>
            <a:endParaRPr lang="en-US" dirty="0"/>
          </a:p>
        </p:txBody>
      </p:sp>
    </p:spTree>
    <p:extLst>
      <p:ext uri="{BB962C8B-B14F-4D97-AF65-F5344CB8AC3E}">
        <p14:creationId xmlns:p14="http://schemas.microsoft.com/office/powerpoint/2010/main" val="52853862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1274</TotalTime>
  <Words>1792</Words>
  <Application>Microsoft Office PowerPoint</Application>
  <PresentationFormat>On-screen Show (4:3)</PresentationFormat>
  <Paragraphs>189</Paragraphs>
  <Slides>50</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50</vt:i4>
      </vt:variant>
    </vt:vector>
  </HeadingPairs>
  <TitlesOfParts>
    <vt:vector size="53" baseType="lpstr">
      <vt:lpstr>Arial</vt:lpstr>
      <vt:lpstr>Calibri</vt:lpstr>
      <vt:lpstr>Office Theme</vt:lpstr>
      <vt:lpstr>TRANSITION BELL RINGERS</vt:lpstr>
      <vt:lpstr>SELF-AWARENESS</vt:lpstr>
      <vt:lpstr>SELF-AWARENESS</vt:lpstr>
      <vt:lpstr>SELF-AWARENESS</vt:lpstr>
      <vt:lpstr>SELF-AWARNESS</vt:lpstr>
      <vt:lpstr>SELF-AWARENESS</vt:lpstr>
      <vt:lpstr>SELF-AWARENESS</vt:lpstr>
      <vt:lpstr>PICK  3 OR MORE ITEMS THAT WOULD HELP YOU BECOME A BETTER STUDENT AND EXPLAIN WHY</vt:lpstr>
      <vt:lpstr> SELF-AWARENESS</vt:lpstr>
      <vt:lpstr>SELF-AWARENESS</vt:lpstr>
      <vt:lpstr>SELF-AWARENESS</vt:lpstr>
      <vt:lpstr>SELF-AWARENESS</vt:lpstr>
      <vt:lpstr>SELF-AWARENSS</vt:lpstr>
      <vt:lpstr>DISABILITY AWARENESS</vt:lpstr>
      <vt:lpstr>DISABILITY AWARENESS</vt:lpstr>
      <vt:lpstr>DISABILITY AWARENESS</vt:lpstr>
      <vt:lpstr>DISABILITY AWARENESS</vt:lpstr>
      <vt:lpstr>DISABILITY AWARENESS</vt:lpstr>
      <vt:lpstr>DISABILITY AWARENESS</vt:lpstr>
      <vt:lpstr>DISABILITY AWARENESS</vt:lpstr>
      <vt:lpstr>DISABILITY AWARENESS</vt:lpstr>
      <vt:lpstr>DISABILITY AWARENESS</vt:lpstr>
      <vt:lpstr>DISABILITY AWARENESS</vt:lpstr>
      <vt:lpstr>POSTSECONDARY GOALS</vt:lpstr>
      <vt:lpstr>POSTSECONDARY GOALS</vt:lpstr>
      <vt:lpstr>POSTSECONDARY GOAL</vt:lpstr>
      <vt:lpstr>POSTSECONDARY GOALS</vt:lpstr>
      <vt:lpstr>POSTSECONDARY GOALS</vt:lpstr>
      <vt:lpstr>POSTSECONDARY GOAL </vt:lpstr>
      <vt:lpstr>POSTSECONDARY GOALS</vt:lpstr>
      <vt:lpstr>SELF-DIRECTED IEP</vt:lpstr>
      <vt:lpstr>SELF-DIRECTED IEP</vt:lpstr>
      <vt:lpstr>Self-Directed IEP</vt:lpstr>
      <vt:lpstr>SELF-DIRECTED IEP Present Levels</vt:lpstr>
      <vt:lpstr>SELF-DIRECTED IEP-Strengths</vt:lpstr>
      <vt:lpstr>SELF-DIRECTED IEP Anticipated Effects</vt:lpstr>
      <vt:lpstr>SELF-DIRECTED IEP Educational Needs</vt:lpstr>
      <vt:lpstr>SELF-DIRECTED IEP Amount of Time</vt:lpstr>
      <vt:lpstr>SELF-DIRECTED IEP- Program Modifications</vt:lpstr>
      <vt:lpstr>SELF-DIRECTED IEP Goals and Objectives</vt:lpstr>
      <vt:lpstr>SELF-DIRECTED IEP Postsecondary Goals</vt:lpstr>
      <vt:lpstr>SELF-DIRECTED IEP Course of Study</vt:lpstr>
      <vt:lpstr>SELF-DIRECTED IEP Services</vt:lpstr>
      <vt:lpstr>SELF-DIRECTED IEP Vocational Rehabilitation Counselor</vt:lpstr>
      <vt:lpstr>SELF-DIRECTED IEP State and District Assessment Program</vt:lpstr>
      <vt:lpstr>SELF-DIRECTED IEP LRE</vt:lpstr>
      <vt:lpstr>SELF-DIRECTED IEP Conducting the Meeting</vt:lpstr>
      <vt:lpstr>SELF-DIRECTED IEP- Conducting the Meeting</vt:lpstr>
      <vt:lpstr>SELF-DIRECTED IEP- Conducting the Meeting</vt:lpstr>
      <vt:lpstr>SELF-DIRECTED IEP- Conducting the Meeting</vt:lpstr>
    </vt:vector>
  </TitlesOfParts>
  <Company>Moore Public Schools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TRANSITION BELL WORK</dc:title>
  <dc:creator>MPS</dc:creator>
  <cp:lastModifiedBy>Stacey Walker</cp:lastModifiedBy>
  <cp:revision>90</cp:revision>
  <cp:lastPrinted>2013-01-14T20:25:39Z</cp:lastPrinted>
  <dcterms:created xsi:type="dcterms:W3CDTF">2013-01-14T16:57:58Z</dcterms:created>
  <dcterms:modified xsi:type="dcterms:W3CDTF">2018-09-24T18:47:03Z</dcterms:modified>
</cp:coreProperties>
</file>